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9"/>
  </p:notesMasterIdLst>
  <p:sldIdLst>
    <p:sldId id="256" r:id="rId2"/>
    <p:sldId id="257" r:id="rId3"/>
    <p:sldId id="270" r:id="rId4"/>
    <p:sldId id="269" r:id="rId5"/>
    <p:sldId id="272" r:id="rId6"/>
    <p:sldId id="274" r:id="rId7"/>
    <p:sldId id="27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25579"/>
    <a:srgbClr val="9FC8D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D6BAB-4E19-4304-8309-78BD3276799E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8C453-1DA9-40D0-934B-920BCD0C5A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726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6948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6948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6948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6948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6948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694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50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442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889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5796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09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288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864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478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774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235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B010E-69F7-49C8-A61B-6860C0CAC33E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5C461-3389-4AD5-BF6C-A4C8A22BF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720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8064896" cy="216024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6600" dirty="0" smtClean="0">
                <a:solidFill>
                  <a:srgbClr val="325579"/>
                </a:solidFill>
              </a:rPr>
              <a:t>Как оформить заявку на субсидию?</a:t>
            </a:r>
            <a:endParaRPr lang="ru-RU" sz="6600" dirty="0">
              <a:solidFill>
                <a:srgbClr val="325579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404664"/>
            <a:ext cx="8136904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00" dirty="0" smtClean="0"/>
              <a:t>«Предпринимательство города Лыткарино»</a:t>
            </a:r>
            <a:endParaRPr lang="ru-RU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626925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325579"/>
                </a:solidFill>
                <a:cs typeface="Arial" pitchFamily="34" charset="0"/>
              </a:rPr>
              <a:t>        </a:t>
            </a:r>
            <a:r>
              <a:rPr lang="ru-RU" sz="2000" b="1" dirty="0" smtClean="0">
                <a:solidFill>
                  <a:srgbClr val="325579"/>
                </a:solidFill>
                <a:cs typeface="Arial" pitchFamily="34" charset="0"/>
              </a:rPr>
              <a:t>2016</a:t>
            </a:r>
            <a:r>
              <a:rPr lang="ru-RU" sz="2000" dirty="0" smtClean="0">
                <a:solidFill>
                  <a:srgbClr val="325579"/>
                </a:solidFill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325579"/>
                </a:solidFill>
                <a:cs typeface="Arial" pitchFamily="34" charset="0"/>
              </a:rPr>
              <a:t>г.</a:t>
            </a:r>
            <a:endParaRPr lang="ru-RU" sz="2000" dirty="0">
              <a:solidFill>
                <a:srgbClr val="325579"/>
              </a:solidFill>
              <a:cs typeface="Arial" pitchFamily="34" charset="0"/>
            </a:endParaRPr>
          </a:p>
        </p:txBody>
      </p:sp>
      <p:pic>
        <p:nvPicPr>
          <p:cNvPr id="23554" name="Picture 2" descr="http://fps.uspu.ru/images/stories/Kartinki/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284984"/>
            <a:ext cx="2744887" cy="2744887"/>
          </a:xfrm>
          <a:prstGeom prst="rect">
            <a:avLst/>
          </a:prstGeom>
          <a:noFill/>
        </p:spPr>
      </p:pic>
      <p:pic>
        <p:nvPicPr>
          <p:cNvPr id="23556" name="Picture 4" descr="http://www.pocako.ru/images/news/6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73016"/>
            <a:ext cx="4269114" cy="2404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3316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9731"/>
            <a:ext cx="83517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Последовательность шагов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004325"/>
            <a:ext cx="7848872" cy="4872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dirty="0" smtClean="0">
                <a:solidFill>
                  <a:srgbClr val="C00000"/>
                </a:solidFill>
              </a:rPr>
              <a:t>Ознакомиться</a:t>
            </a:r>
            <a:r>
              <a:rPr lang="ru-RU" sz="2000" dirty="0" smtClean="0"/>
              <a:t> с основной информацией и нормативными </a:t>
            </a:r>
            <a:r>
              <a:rPr lang="ru-RU" sz="2000" dirty="0" smtClean="0"/>
              <a:t>документами на сайте /Малый бизнес Лыткарино/</a:t>
            </a:r>
            <a:endParaRPr lang="ru-RU" sz="2000" dirty="0" smtClean="0"/>
          </a:p>
          <a:p>
            <a:pPr>
              <a:spcAft>
                <a:spcPts val="1200"/>
              </a:spcAft>
            </a:pPr>
            <a:r>
              <a:rPr lang="ru-RU" sz="3200" dirty="0" smtClean="0">
                <a:solidFill>
                  <a:srgbClr val="C00000"/>
                </a:solidFill>
              </a:rPr>
              <a:t>Распечатать</a:t>
            </a:r>
            <a:r>
              <a:rPr lang="ru-RU" sz="3200" dirty="0" smtClean="0"/>
              <a:t> </a:t>
            </a:r>
            <a:r>
              <a:rPr lang="ru-RU" sz="2000" dirty="0" smtClean="0"/>
              <a:t>на </a:t>
            </a:r>
            <a:r>
              <a:rPr lang="ru-RU" sz="2000" dirty="0" smtClean="0"/>
              <a:t>сайте Заявление и иные документы, </a:t>
            </a:r>
            <a:r>
              <a:rPr lang="ru-RU" sz="2000" dirty="0" smtClean="0"/>
              <a:t>заполнить и подписать их</a:t>
            </a:r>
            <a:endParaRPr lang="ru-RU" sz="2000" dirty="0" smtClean="0"/>
          </a:p>
          <a:p>
            <a:pPr>
              <a:spcAft>
                <a:spcPts val="1200"/>
              </a:spcAft>
            </a:pPr>
            <a:r>
              <a:rPr lang="ru-RU" sz="3200" dirty="0" smtClean="0">
                <a:solidFill>
                  <a:srgbClr val="C00000"/>
                </a:solidFill>
              </a:rPr>
              <a:t>Заказать</a:t>
            </a:r>
            <a:r>
              <a:rPr lang="ru-RU" sz="3200" dirty="0" smtClean="0"/>
              <a:t> </a:t>
            </a:r>
            <a:r>
              <a:rPr lang="ru-RU" sz="2000" dirty="0" smtClean="0"/>
              <a:t>справку об отсутствии задолженности по налогам в инспекции </a:t>
            </a:r>
            <a:r>
              <a:rPr lang="ru-RU" sz="2000" dirty="0" smtClean="0"/>
              <a:t>ФНС</a:t>
            </a:r>
            <a:endParaRPr lang="ru-RU" sz="2000" dirty="0" smtClean="0"/>
          </a:p>
          <a:p>
            <a:pPr>
              <a:spcAft>
                <a:spcPts val="1200"/>
              </a:spcAft>
            </a:pPr>
            <a:r>
              <a:rPr lang="ru-RU" sz="3200" dirty="0" smtClean="0">
                <a:solidFill>
                  <a:srgbClr val="C00000"/>
                </a:solidFill>
              </a:rPr>
              <a:t>Сделать </a:t>
            </a:r>
            <a:r>
              <a:rPr lang="ru-RU" sz="3200" dirty="0" smtClean="0">
                <a:solidFill>
                  <a:srgbClr val="C00000"/>
                </a:solidFill>
              </a:rPr>
              <a:t>копии</a:t>
            </a:r>
            <a:r>
              <a:rPr lang="ru-RU" sz="2000" dirty="0" smtClean="0"/>
              <a:t> учредительных и иных документов, а также копии документов по затратам, заявляемым к субсидированию, оформить ТЭО</a:t>
            </a:r>
          </a:p>
          <a:p>
            <a:pPr>
              <a:spcAft>
                <a:spcPts val="1200"/>
              </a:spcAft>
            </a:pPr>
            <a:r>
              <a:rPr lang="ru-RU" sz="3200" dirty="0" smtClean="0">
                <a:solidFill>
                  <a:srgbClr val="C00000"/>
                </a:solidFill>
              </a:rPr>
              <a:t>Подать </a:t>
            </a:r>
            <a:r>
              <a:rPr lang="ru-RU" sz="3200" dirty="0" smtClean="0">
                <a:solidFill>
                  <a:srgbClr val="C00000"/>
                </a:solidFill>
              </a:rPr>
              <a:t>на конкурс</a:t>
            </a:r>
            <a:r>
              <a:rPr lang="ru-RU" sz="2000" dirty="0" smtClean="0"/>
              <a:t> документы, сшитые в твердой папке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09388" y="908720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9388" y="1816948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388" y="2780928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9388" y="3717032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9388" y="5013176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54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332656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Ознакомиться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основной информацией и нормативными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документами на сайте города Лыткарино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22247" y="335991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66227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324732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772816"/>
            <a:ext cx="446449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Прямая со стрелкой 23"/>
          <p:cNvCxnSpPr/>
          <p:nvPr/>
        </p:nvCxnSpPr>
        <p:spPr>
          <a:xfrm>
            <a:off x="1979712" y="1196752"/>
            <a:ext cx="5688632" cy="252028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4" descr="http://www.pocako.ru/images/news/64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391443"/>
            <a:ext cx="1872208" cy="10545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9174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люс 5"/>
          <p:cNvSpPr/>
          <p:nvPr/>
        </p:nvSpPr>
        <p:spPr>
          <a:xfrm>
            <a:off x="2051720" y="2348880"/>
            <a:ext cx="555743" cy="471729"/>
          </a:xfrm>
          <a:prstGeom prst="mathPl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nodess.umi.ru/images/cms/thumbs/a5b0aeaa3fa7d6e58d75710c18673bd7ec6d5f6d/computer1_150_1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1204132" cy="12041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ltaservice.ru/wp-content/uploads/2014/04/Prin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32856"/>
            <a:ext cx="859801" cy="859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вно 6"/>
          <p:cNvSpPr/>
          <p:nvPr/>
        </p:nvSpPr>
        <p:spPr>
          <a:xfrm>
            <a:off x="3923928" y="2348880"/>
            <a:ext cx="471039" cy="351312"/>
          </a:xfrm>
          <a:prstGeom prst="mathEqua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0" name="Picture 6" descr="http://crimescience.ru/wp-content/uploads/2015/11/fold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1161564" cy="885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27784" y="332656"/>
            <a:ext cx="57606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dirty="0">
                <a:solidFill>
                  <a:srgbClr val="C00000"/>
                </a:solidFill>
              </a:rPr>
              <a:t>Распечатать</a:t>
            </a:r>
            <a:r>
              <a:rPr lang="ru-RU" sz="3200" dirty="0"/>
              <a:t> </a:t>
            </a:r>
            <a:r>
              <a:rPr lang="ru-RU" sz="2000" dirty="0"/>
              <a:t>сформированное на сайте Заявление и иные документы, подписать их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2247" y="335991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466227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448813" y="3264980"/>
            <a:ext cx="7470756" cy="812091"/>
            <a:chOff x="0" y="0"/>
            <a:chExt cx="7470756" cy="59258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0" y="0"/>
              <a:ext cx="7470756" cy="59258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28928" y="28928"/>
              <a:ext cx="7412900" cy="534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7858" tIns="0" rIns="207858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Заявление на предоставление субсидии</a:t>
              </a:r>
              <a:endParaRPr lang="ru-RU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67544" y="3645024"/>
            <a:ext cx="7776864" cy="864096"/>
            <a:chOff x="-228364" y="-706698"/>
            <a:chExt cx="7664093" cy="1252505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-228364" y="-362262"/>
              <a:ext cx="7380238" cy="68887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-157400" y="-706698"/>
              <a:ext cx="7593129" cy="1252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7858" tIns="0" rIns="207858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Согласие на </a:t>
              </a:r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обработку, распространение документов</a:t>
              </a:r>
              <a:endParaRPr lang="ru-RU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67545" y="4293096"/>
            <a:ext cx="7488832" cy="720080"/>
            <a:chOff x="0" y="180490"/>
            <a:chExt cx="7480567" cy="835005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0" y="180490"/>
              <a:ext cx="7480567" cy="83500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44838" y="347491"/>
              <a:ext cx="7390891" cy="501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7858" tIns="0" rIns="207858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Справка </a:t>
              </a:r>
              <a:r>
                <a:rPr lang="ru-RU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 отсутствии </a:t>
              </a:r>
              <a:r>
                <a:rPr lang="ru-RU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иных бюджетных ассигнований</a:t>
              </a:r>
              <a:endParaRPr lang="ru-RU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67545" y="4869160"/>
            <a:ext cx="7488831" cy="720080"/>
            <a:chOff x="0" y="96990"/>
            <a:chExt cx="7409323" cy="918505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0" y="96990"/>
              <a:ext cx="7409323" cy="91850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Скругленный прямоугольник 4"/>
            <p:cNvSpPr/>
            <p:nvPr/>
          </p:nvSpPr>
          <p:spPr>
            <a:xfrm>
              <a:off x="44838" y="141828"/>
              <a:ext cx="7231925" cy="8288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7858" tIns="0" rIns="207858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Справка </a:t>
              </a:r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 среднемесячной заработной плате работников</a:t>
              </a:r>
              <a:endParaRPr lang="ru-RU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67544" y="5517232"/>
            <a:ext cx="7480567" cy="547942"/>
            <a:chOff x="0" y="96990"/>
            <a:chExt cx="7480567" cy="918505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0" y="96990"/>
              <a:ext cx="7480567" cy="91850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44838" y="141828"/>
              <a:ext cx="7390891" cy="8288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7858" tIns="0" rIns="207858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Расчет размера субсидии</a:t>
              </a:r>
              <a:endParaRPr lang="ru-RU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458" name="Picture 2" descr="http://ruwest.ru/upload/iblock/bee/bee5e0e9e3e4cfe2cf9d0c66028873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844824"/>
            <a:ext cx="2147706" cy="1079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184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748" y="3161551"/>
            <a:ext cx="3596142" cy="113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10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27784" y="332656"/>
            <a:ext cx="57606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dirty="0">
                <a:solidFill>
                  <a:srgbClr val="C00000"/>
                </a:solidFill>
              </a:rPr>
              <a:t>Заказать</a:t>
            </a:r>
            <a:r>
              <a:rPr lang="ru-RU" sz="2000" dirty="0"/>
              <a:t> справку об отсутствии задолженности по налогам в инспекции ФНС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2247" y="335991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466227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351654"/>
            <a:ext cx="5038997" cy="52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5148064" y="2636912"/>
            <a:ext cx="3672408" cy="2016224"/>
          </a:xfrm>
          <a:prstGeom prst="wedgeEllipseCallout">
            <a:avLst>
              <a:gd name="adj1" fmla="val -126915"/>
              <a:gd name="adj2" fmla="val 137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939804" y="4941168"/>
            <a:ext cx="2304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Справка действительна 30 дней!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32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27784" y="332656"/>
            <a:ext cx="59288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dirty="0">
                <a:solidFill>
                  <a:srgbClr val="C00000"/>
                </a:solidFill>
              </a:rPr>
              <a:t>Сделать копии </a:t>
            </a:r>
            <a:r>
              <a:rPr lang="ru-RU" sz="2000" dirty="0"/>
              <a:t>учредительных и иных документов, а также копии документов по </a:t>
            </a:r>
            <a:r>
              <a:rPr lang="ru-RU" sz="2000" dirty="0" smtClean="0"/>
              <a:t>затратам, оформить ТЭО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722247" y="335991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466227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268761"/>
            <a:ext cx="79208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solidFill>
                <a:srgbClr val="325579"/>
              </a:solidFill>
            </a:endParaRPr>
          </a:p>
          <a:p>
            <a:r>
              <a:rPr lang="ru-RU" sz="3200" dirty="0" smtClean="0">
                <a:solidFill>
                  <a:srgbClr val="325579"/>
                </a:solidFill>
              </a:rPr>
              <a:t>Учредительные </a:t>
            </a:r>
            <a:r>
              <a:rPr lang="ru-RU" sz="3200" dirty="0" smtClean="0">
                <a:solidFill>
                  <a:srgbClr val="325579"/>
                </a:solidFill>
              </a:rPr>
              <a:t>и </a:t>
            </a:r>
            <a:r>
              <a:rPr lang="ru-RU" sz="3200" dirty="0" smtClean="0">
                <a:solidFill>
                  <a:srgbClr val="325579"/>
                </a:solidFill>
              </a:rPr>
              <a:t>регистрационные</a:t>
            </a:r>
          </a:p>
          <a:p>
            <a:r>
              <a:rPr lang="ru-RU" dirty="0" smtClean="0">
                <a:solidFill>
                  <a:srgbClr val="325579"/>
                </a:solidFill>
              </a:rPr>
              <a:t>1.Копия </a:t>
            </a:r>
            <a:r>
              <a:rPr lang="ru-RU" dirty="0" smtClean="0">
                <a:solidFill>
                  <a:srgbClr val="325579"/>
                </a:solidFill>
              </a:rPr>
              <a:t>свидетельства о внесении записи в ЕГРЮЛ/ЕГРИП</a:t>
            </a:r>
            <a:endParaRPr lang="ru-RU" dirty="0" smtClean="0">
              <a:solidFill>
                <a:srgbClr val="325579"/>
              </a:solidFill>
            </a:endParaRPr>
          </a:p>
          <a:p>
            <a:r>
              <a:rPr lang="ru-RU" dirty="0" smtClean="0">
                <a:solidFill>
                  <a:srgbClr val="325579"/>
                </a:solidFill>
              </a:rPr>
              <a:t>2.Копия </a:t>
            </a:r>
            <a:r>
              <a:rPr lang="ru-RU" dirty="0" smtClean="0">
                <a:solidFill>
                  <a:srgbClr val="325579"/>
                </a:solidFill>
              </a:rPr>
              <a:t>учредительных документов</a:t>
            </a:r>
            <a:endParaRPr lang="ru-RU" dirty="0" smtClean="0">
              <a:solidFill>
                <a:srgbClr val="325579"/>
              </a:solidFill>
            </a:endParaRPr>
          </a:p>
          <a:p>
            <a:r>
              <a:rPr lang="ru-RU" dirty="0" smtClean="0">
                <a:solidFill>
                  <a:srgbClr val="325579"/>
                </a:solidFill>
              </a:rPr>
              <a:t>3.Копия свидетельства о постановке на учет в налоговых органах</a:t>
            </a:r>
            <a:endParaRPr lang="ru-RU" dirty="0" smtClean="0">
              <a:solidFill>
                <a:srgbClr val="325579"/>
              </a:solidFill>
            </a:endParaRPr>
          </a:p>
          <a:p>
            <a:r>
              <a:rPr lang="ru-RU" sz="3200" dirty="0" smtClean="0">
                <a:solidFill>
                  <a:srgbClr val="325579"/>
                </a:solidFill>
              </a:rPr>
              <a:t>О полномочиях/акционерах</a:t>
            </a:r>
          </a:p>
          <a:p>
            <a:r>
              <a:rPr lang="ru-RU" dirty="0" smtClean="0">
                <a:solidFill>
                  <a:srgbClr val="325579"/>
                </a:solidFill>
              </a:rPr>
              <a:t>1.Копия документа о назначении на должность руководителя</a:t>
            </a:r>
            <a:endParaRPr lang="ru-RU" dirty="0" smtClean="0">
              <a:solidFill>
                <a:srgbClr val="325579"/>
              </a:solidFill>
            </a:endParaRPr>
          </a:p>
          <a:p>
            <a:r>
              <a:rPr lang="ru-RU" dirty="0" smtClean="0">
                <a:solidFill>
                  <a:srgbClr val="325579"/>
                </a:solidFill>
              </a:rPr>
              <a:t>2.Копия документа о назначении на должность главного бухгалтера</a:t>
            </a:r>
            <a:endParaRPr lang="ru-RU" dirty="0" smtClean="0">
              <a:solidFill>
                <a:srgbClr val="325579"/>
              </a:solidFill>
            </a:endParaRPr>
          </a:p>
          <a:p>
            <a:r>
              <a:rPr lang="ru-RU" dirty="0" smtClean="0">
                <a:solidFill>
                  <a:srgbClr val="325579"/>
                </a:solidFill>
              </a:rPr>
              <a:t>3.Выписка из реестра акционеров (для АО)</a:t>
            </a:r>
            <a:endParaRPr lang="ru-RU" sz="3200" dirty="0" smtClean="0">
              <a:solidFill>
                <a:srgbClr val="325579"/>
              </a:solidFill>
            </a:endParaRPr>
          </a:p>
          <a:p>
            <a:r>
              <a:rPr lang="ru-RU" sz="3200" dirty="0" smtClean="0">
                <a:solidFill>
                  <a:srgbClr val="325579"/>
                </a:solidFill>
              </a:rPr>
              <a:t>О затратах</a:t>
            </a:r>
          </a:p>
          <a:p>
            <a:r>
              <a:rPr lang="ru-RU" dirty="0" smtClean="0">
                <a:solidFill>
                  <a:srgbClr val="325579"/>
                </a:solidFill>
              </a:rPr>
              <a:t>1.Договор</a:t>
            </a:r>
          </a:p>
          <a:p>
            <a:r>
              <a:rPr lang="ru-RU" dirty="0" smtClean="0">
                <a:solidFill>
                  <a:srgbClr val="325579"/>
                </a:solidFill>
              </a:rPr>
              <a:t>2.Платежное поручение</a:t>
            </a:r>
          </a:p>
          <a:p>
            <a:r>
              <a:rPr lang="ru-RU" dirty="0" smtClean="0">
                <a:solidFill>
                  <a:srgbClr val="325579"/>
                </a:solidFill>
              </a:rPr>
              <a:t>3.Банковская выписка</a:t>
            </a:r>
          </a:p>
          <a:p>
            <a:r>
              <a:rPr lang="ru-RU" dirty="0" smtClean="0">
                <a:solidFill>
                  <a:srgbClr val="325579"/>
                </a:solidFill>
              </a:rPr>
              <a:t>4.Акт/накладная, счет-фактура  (ОС-1/КС-2,КС-3)</a:t>
            </a:r>
            <a:endParaRPr lang="ru-RU" dirty="0" smtClean="0">
              <a:solidFill>
                <a:srgbClr val="325579"/>
              </a:solidFill>
            </a:endParaRPr>
          </a:p>
        </p:txBody>
      </p:sp>
      <p:pic>
        <p:nvPicPr>
          <p:cNvPr id="19" name="Picture 4" descr="http://gelendzhik.neobroker.ru/img-org/tovar-6413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96752"/>
            <a:ext cx="1287468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 descr="http://factory-znak.ru/images/uchet-nalog-spektr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916832"/>
            <a:ext cx="648072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72816"/>
            <a:ext cx="864096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 descr="http://tentorium1.com/wp-content/uploads/2013/09/%D0%B4%D0%BE%D0%B3%D0%BE%D0%B2%D0%BE%D1%80-%D1%82%D0%B5%D0%BD%D1%82%D0%BE%D1%80%D0%B8%D1%83%D0%B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65104"/>
            <a:ext cx="860352" cy="80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fondsemya.ru/documents/plat_Dur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7" y="4725144"/>
            <a:ext cx="576064" cy="81476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http://takinews.info/wp-content/uploads/2016/01/Ban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97152"/>
            <a:ext cx="117013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https://assets.entrepreneur.com/content/3x2/822/online-vc-service-more-investors-into-gam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733256"/>
            <a:ext cx="1008112" cy="67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 descr="http://pda.fedpress.ru/sites/fedpress/files/katarina/news/3_9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140968"/>
            <a:ext cx="1296144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28967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27784" y="332656"/>
            <a:ext cx="59288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dirty="0">
                <a:solidFill>
                  <a:srgbClr val="C00000"/>
                </a:solidFill>
              </a:rPr>
              <a:t>Подать на конкурс </a:t>
            </a:r>
            <a:r>
              <a:rPr lang="ru-RU" sz="2000" dirty="0">
                <a:solidFill>
                  <a:srgbClr val="325579"/>
                </a:solidFill>
              </a:rPr>
              <a:t>документы, сшитые в твердой папке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2247" y="335991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466227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pic>
        <p:nvPicPr>
          <p:cNvPr id="27" name="Объект 4" descr="http://www.paperdrill.ru/images/stories/office_shivka2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1208507" cy="99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1221894" cy="856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http://protect-partners.ru/wp-content/uploads/2014/03/%D0%BF%D0%B0%D0%BA%D0%B5%D1%82-%D0%B4%D0%BE%D0%BA%D1%83%D0%BC%D0%B5%D0%BD%D1%82%D0%BE%D0%B2-2.gif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1365910" cy="8317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691680" y="1556792"/>
            <a:ext cx="4464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325579"/>
                </a:solidFill>
              </a:rPr>
              <a:t>Прошито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325579"/>
                </a:solidFill>
              </a:rPr>
              <a:t>пронумеровано</a:t>
            </a:r>
            <a:endParaRPr lang="ru-RU" sz="2400" b="1" dirty="0">
              <a:solidFill>
                <a:srgbClr val="325579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>
                <a:solidFill>
                  <a:srgbClr val="325579"/>
                </a:solidFill>
              </a:rPr>
              <a:t>в папке с твердой обложкой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>
                <a:solidFill>
                  <a:srgbClr val="325579"/>
                </a:solidFill>
              </a:rPr>
              <a:t>оформление обложки </a:t>
            </a:r>
            <a:r>
              <a:rPr lang="ru-RU" sz="2400" b="1" dirty="0" smtClean="0">
                <a:solidFill>
                  <a:srgbClr val="325579"/>
                </a:solidFill>
              </a:rPr>
              <a:t>и торца </a:t>
            </a:r>
            <a:r>
              <a:rPr lang="ru-RU" sz="2400" b="1" dirty="0">
                <a:solidFill>
                  <a:srgbClr val="325579"/>
                </a:solidFill>
              </a:rPr>
              <a:t>папки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4653136"/>
            <a:ext cx="3888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 smtClean="0"/>
              <a:t>Администрация города Лыткарино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Московская </a:t>
            </a:r>
            <a:r>
              <a:rPr lang="ru-RU" dirty="0" err="1" smtClean="0"/>
              <a:t>область,г.Лыткарино</a:t>
            </a:r>
            <a:r>
              <a:rPr lang="ru-RU" dirty="0" smtClean="0"/>
              <a:t>, ул.Первомайская, дом 7/7, каб.26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 8(495)552-66-88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9.00 – 18.00</a:t>
            </a:r>
          </a:p>
        </p:txBody>
      </p:sp>
      <p:pic>
        <p:nvPicPr>
          <p:cNvPr id="13" name="Объект 9" descr="http://jankoy.org.ua/wp-content/uploads/2012/06/doverennost-.jpg"/>
          <p:cNvPicPr>
            <a:picLocks noGrp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24744"/>
            <a:ext cx="2232248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Овал 13"/>
          <p:cNvSpPr/>
          <p:nvPr/>
        </p:nvSpPr>
        <p:spPr>
          <a:xfrm>
            <a:off x="5796136" y="2996952"/>
            <a:ext cx="295232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Сопроводительное письмо </a:t>
            </a:r>
          </a:p>
        </p:txBody>
      </p:sp>
      <p:sp>
        <p:nvSpPr>
          <p:cNvPr id="18" name="Овал 17"/>
          <p:cNvSpPr/>
          <p:nvPr/>
        </p:nvSpPr>
        <p:spPr>
          <a:xfrm>
            <a:off x="4499992" y="4149080"/>
            <a:ext cx="4032448" cy="10801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1400" b="1" dirty="0"/>
              <a:t>Опись </a:t>
            </a:r>
            <a:r>
              <a:rPr lang="ru-RU" sz="1400" b="1" dirty="0" smtClean="0"/>
              <a:t>документов </a:t>
            </a:r>
            <a:r>
              <a:rPr lang="ru-RU" sz="1400" b="1" dirty="0"/>
              <a:t>с указанием количества </a:t>
            </a:r>
            <a:r>
              <a:rPr lang="ru-RU" sz="1400" b="1" dirty="0" smtClean="0"/>
              <a:t>листов</a:t>
            </a:r>
            <a:endParaRPr lang="ru-RU" sz="1400" b="1" dirty="0"/>
          </a:p>
        </p:txBody>
      </p:sp>
      <p:pic>
        <p:nvPicPr>
          <p:cNvPr id="5122" name="Picture 2" descr="http://www.c3centricity.com/newblog/wp-content/uploads/2013/02/image0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5157192"/>
            <a:ext cx="1440160" cy="144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1194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</TotalTime>
  <Words>289</Words>
  <Application>Microsoft Office PowerPoint</Application>
  <PresentationFormat>Экран (4:3)</PresentationFormat>
  <Paragraphs>65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Как оформить заявку на субсидию?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Гостевой Пользователь</dc:creator>
  <cp:lastModifiedBy>пользователь</cp:lastModifiedBy>
  <cp:revision>80</cp:revision>
  <dcterms:created xsi:type="dcterms:W3CDTF">2016-06-07T12:30:32Z</dcterms:created>
  <dcterms:modified xsi:type="dcterms:W3CDTF">2016-08-12T09:44:12Z</dcterms:modified>
</cp:coreProperties>
</file>