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1"/>
  </p:notesMasterIdLst>
  <p:sldIdLst>
    <p:sldId id="387" r:id="rId2"/>
    <p:sldId id="378" r:id="rId3"/>
    <p:sldId id="379" r:id="rId4"/>
    <p:sldId id="381" r:id="rId5"/>
    <p:sldId id="382" r:id="rId6"/>
    <p:sldId id="383" r:id="rId7"/>
    <p:sldId id="388" r:id="rId8"/>
    <p:sldId id="389" r:id="rId9"/>
    <p:sldId id="390" r:id="rId10"/>
    <p:sldId id="391" r:id="rId11"/>
    <p:sldId id="392" r:id="rId12"/>
    <p:sldId id="393" r:id="rId13"/>
    <p:sldId id="394" r:id="rId14"/>
    <p:sldId id="395" r:id="rId15"/>
    <p:sldId id="396" r:id="rId16"/>
    <p:sldId id="397" r:id="rId17"/>
    <p:sldId id="398" r:id="rId18"/>
    <p:sldId id="399" r:id="rId19"/>
    <p:sldId id="403" r:id="rId20"/>
    <p:sldId id="404" r:id="rId21"/>
    <p:sldId id="405" r:id="rId22"/>
    <p:sldId id="406" r:id="rId23"/>
    <p:sldId id="407" r:id="rId24"/>
    <p:sldId id="408" r:id="rId25"/>
    <p:sldId id="409" r:id="rId26"/>
    <p:sldId id="410" r:id="rId27"/>
    <p:sldId id="411" r:id="rId28"/>
    <p:sldId id="413" r:id="rId29"/>
    <p:sldId id="412" r:id="rId30"/>
    <p:sldId id="414" r:id="rId31"/>
    <p:sldId id="424" r:id="rId32"/>
    <p:sldId id="417" r:id="rId33"/>
    <p:sldId id="419" r:id="rId34"/>
    <p:sldId id="420" r:id="rId35"/>
    <p:sldId id="423" r:id="rId36"/>
    <p:sldId id="422" r:id="rId37"/>
    <p:sldId id="425" r:id="rId38"/>
    <p:sldId id="415" r:id="rId39"/>
    <p:sldId id="416" r:id="rId40"/>
  </p:sldIdLst>
  <p:sldSz cx="9144000" cy="5143500" type="screen16x9"/>
  <p:notesSz cx="6858000" cy="9144000"/>
  <p:embeddedFontLst>
    <p:embeddedFont>
      <p:font typeface="맑은 고딕" panose="020B0503020000020004" pitchFamily="34" charset="-127"/>
      <p:regular r:id="rId42"/>
      <p:bold r:id="rId43"/>
    </p:embeddedFont>
    <p:embeddedFont>
      <p:font typeface="Century Gothic" panose="020B0502020202020204" pitchFamily="34" charset="0"/>
      <p:regular r:id="rId44"/>
      <p:bold r:id="rId45"/>
      <p:italic r:id="rId46"/>
      <p:boldItalic r:id="rId47"/>
    </p:embeddedFont>
    <p:embeddedFont>
      <p:font typeface="Lato" panose="020B0604020202020204" charset="0"/>
      <p:regular r:id="rId48"/>
      <p:bold r:id="rId49"/>
      <p:italic r:id="rId50"/>
      <p:boldItalic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Raleway" panose="020B0604020202020204" charset="0"/>
      <p:regular r:id="rId56"/>
      <p:bold r:id="rId57"/>
      <p:italic r:id="rId58"/>
      <p:boldItalic r:id="rId59"/>
    </p:embeddedFont>
    <p:embeddedFont>
      <p:font typeface="Roboto" panose="020B0604020202020204" charset="0"/>
      <p:regular r:id="rId60"/>
      <p:bold r:id="rId61"/>
      <p:italic r:id="rId62"/>
      <p:boldItalic r:id="rId63"/>
    </p:embeddedFont>
    <p:embeddedFont>
      <p:font typeface="Helvetica" panose="020B0604020202020204" pitchFamily="34" charset="0"/>
      <p:regular r:id="rId64"/>
      <p:bold r:id="rId65"/>
      <p:italic r:id="rId66"/>
      <p:boldItalic r:id="rId67"/>
    </p:embeddedFont>
    <p:embeddedFont>
      <p:font typeface="Verdana" panose="020B0604030504040204" pitchFamily="34" charset="0"/>
      <p:regular r:id="rId68"/>
      <p:bold r:id="rId69"/>
      <p:italic r:id="rId70"/>
      <p:boldItalic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AE28499-1008-4CD6-BAF8-A3FD045BFF2D}">
  <a:tblStyle styleId="{5AE28499-1008-4CD6-BAF8-A3FD045BFF2D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4660"/>
  </p:normalViewPr>
  <p:slideViewPr>
    <p:cSldViewPr>
      <p:cViewPr varScale="1">
        <p:scale>
          <a:sx n="97" d="100"/>
          <a:sy n="97" d="100"/>
        </p:scale>
        <p:origin x="798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font" Target="fonts/font22.fntdata"/><Relationship Id="rId68" Type="http://schemas.openxmlformats.org/officeDocument/2006/relationships/font" Target="fonts/font27.fntdata"/><Relationship Id="rId7" Type="http://schemas.openxmlformats.org/officeDocument/2006/relationships/slide" Target="slides/slide6.xml"/><Relationship Id="rId71" Type="http://schemas.openxmlformats.org/officeDocument/2006/relationships/font" Target="fonts/font3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font" Target="fonts/font25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61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font" Target="fonts/font24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font" Target="fonts/font23.fntdata"/><Relationship Id="rId69" Type="http://schemas.openxmlformats.org/officeDocument/2006/relationships/font" Target="fonts/font28.fntdata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67" Type="http://schemas.openxmlformats.org/officeDocument/2006/relationships/font" Target="fonts/font26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70" Type="http://schemas.openxmlformats.org/officeDocument/2006/relationships/font" Target="fonts/font29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761425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hape 56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" name="Shape 5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hape 6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" name="Shape 62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2410112" y="1595775"/>
            <a:ext cx="6321600" cy="3002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6" r:id="rId2"/>
    <p:sldLayoutId id="2147483657" r:id="rId3"/>
    <p:sldLayoutId id="2147483658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g"/><Relationship Id="rId7" Type="http://schemas.openxmlformats.org/officeDocument/2006/relationships/image" Target="../media/image7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15566"/>
            <a:ext cx="50405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ПОДДЕРЖКА ПРОМЫШЛЕННОСТИ</a:t>
            </a:r>
          </a:p>
          <a:p>
            <a:r>
              <a:rPr lang="ru-RU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МОСКОВСКОЙ ОБЛАСТИ</a:t>
            </a:r>
            <a:endParaRPr lang="ru-RU" sz="18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3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2200" y="1547837"/>
            <a:ext cx="50405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РЕГИОНАЛЬНЫЕ</a:t>
            </a:r>
          </a:p>
          <a:p>
            <a:pPr algn="r"/>
            <a:r>
              <a:rPr lang="ru-RU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МЕРЫ ПОДДЕРЖКИ</a:t>
            </a:r>
            <a:endParaRPr lang="ru-RU" sz="18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68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4824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УПРАВЛЕНИЕ ИНВЕСТИЦИОННЫХ ПРОЕКТОВ</a:t>
            </a:r>
          </a:p>
          <a:p>
            <a:r>
              <a:rPr lang="ru-RU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Заместитель министра – Игорь Демин</a:t>
            </a:r>
            <a:r>
              <a:rPr lang="ru-RU" sz="1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,</a:t>
            </a:r>
          </a:p>
          <a:p>
            <a:r>
              <a:rPr lang="ru-RU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+7(498) 602-06-04, доб. </a:t>
            </a:r>
            <a:r>
              <a:rPr lang="ru-RU" sz="1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4-05-87</a:t>
            </a:r>
          </a:p>
          <a:p>
            <a:r>
              <a:rPr lang="ru-RU" sz="1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deminim@mosreg.ru</a:t>
            </a: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11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7664" y="2211710"/>
            <a:ext cx="5976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Налоговые льготы</a:t>
            </a:r>
          </a:p>
          <a:p>
            <a:endParaRPr lang="ru-RU" sz="18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Выделение земельного участка без конкурса</a:t>
            </a:r>
          </a:p>
        </p:txBody>
      </p:sp>
    </p:spTree>
    <p:extLst>
      <p:ext uri="{BB962C8B-B14F-4D97-AF65-F5344CB8AC3E}">
        <p14:creationId xmlns:p14="http://schemas.microsoft.com/office/powerpoint/2010/main" val="95544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DembitskiyMN\Desktop\Tick_Mark_Circle_icon-icons.com_69145.png"/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11" y="2806194"/>
            <a:ext cx="614966" cy="79510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DembitskiyMN\Desktop\Tick_Mark_Circle_icon-icons.com_69145.png"/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95" y="3504788"/>
            <a:ext cx="614966" cy="79510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DembitskiyMN\Desktop\Tick_Mark_Circle_icon-icons.com_69145.png"/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78" y="1488564"/>
            <a:ext cx="614966" cy="79510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DembitskiyMN\Desktop\Tick_Mark_Circle_icon-icons.com_69145.png"/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162" y="2187158"/>
            <a:ext cx="614966" cy="79510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DembitskiyMN\Desktop\Tick_Mark_Circle_icon-icons.com_69145.png"/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78" y="819006"/>
            <a:ext cx="614966" cy="79510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611560" y="175741"/>
            <a:ext cx="4824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НАЛОГОВЫЕ ЛЬГОТЫ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12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96628" y="1062672"/>
            <a:ext cx="7207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СТАТЬЯ 26.15: </a:t>
            </a:r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новый проект/модернизация – через заключение соглашения</a:t>
            </a:r>
            <a:endParaRPr lang="ru-RU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1614" y="1732230"/>
            <a:ext cx="6770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СТАТЬЯ 26.18: </a:t>
            </a:r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только новый проект – прямого действия (без соглашения)</a:t>
            </a:r>
            <a:endParaRPr lang="ru-RU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3648" y="2430824"/>
            <a:ext cx="6552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СТАТЬЯ 26.20: </a:t>
            </a:r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новый проект – СПИК (федеральный или региональный)</a:t>
            </a:r>
            <a:endParaRPr lang="ru-RU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03648" y="3108582"/>
            <a:ext cx="4824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СТАТЬЯ 26.21: </a:t>
            </a:r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новый проект – РИП (без соглашения)</a:t>
            </a:r>
            <a:endParaRPr lang="ru-RU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96628" y="3748454"/>
            <a:ext cx="6559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СТАТЬЯ 26.10: </a:t>
            </a:r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льготы для резидентов ОЭЗ (соглашение о </a:t>
            </a:r>
            <a:r>
              <a:rPr lang="ru-RU" dirty="0" err="1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резидентстве</a:t>
            </a:r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)</a:t>
            </a:r>
            <a:endParaRPr lang="ru-RU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53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49845"/>
            <a:ext cx="1908720" cy="114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59224" y="949844"/>
            <a:ext cx="1908720" cy="114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611560" y="175741"/>
            <a:ext cx="73448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СТАТЬЯ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26.15</a:t>
            </a:r>
          </a:p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ЗАКОН МОСКОВСКОЙ ОБЛАСТИ № 151/2004-ОЗ от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24.11.2004</a:t>
            </a:r>
          </a:p>
          <a:p>
            <a:r>
              <a:rPr lang="ru-RU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новый проект/модернизация – через заключение соглашения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13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525331" y="2067694"/>
            <a:ext cx="41906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Регистрация или постановка на учет в налоговых органах на территории МО</a:t>
            </a:r>
          </a:p>
          <a:p>
            <a:pPr>
              <a:buFont typeface="Wingdings" pitchFamily="2" charset="2"/>
              <a:buChar char="Ø"/>
            </a:pPr>
            <a:endParaRPr lang="ru-RU" sz="1200" dirty="0" smtClean="0">
              <a:solidFill>
                <a:schemeClr val="bg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Реализация инвестиционного проекта </a:t>
            </a:r>
            <a:b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 территории МО</a:t>
            </a:r>
          </a:p>
          <a:p>
            <a:pPr>
              <a:buFont typeface="Wingdings" pitchFamily="2" charset="2"/>
              <a:buChar char="Ø"/>
            </a:pPr>
            <a:endParaRPr lang="ru-RU" sz="1200" dirty="0" smtClean="0">
              <a:solidFill>
                <a:schemeClr val="bg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Заключение соглашения с Правительством МО</a:t>
            </a:r>
            <a:endParaRPr lang="en-US" sz="1200" dirty="0" smtClean="0">
              <a:solidFill>
                <a:schemeClr val="bg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ko-KR" altLang="en-US" sz="1100" dirty="0">
              <a:solidFill>
                <a:schemeClr val="bg2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17857" y="1353184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УСЛОВИЯ</a:t>
            </a:r>
            <a:endParaRPr lang="ru-RU" sz="16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68144" y="1369100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ЛЬГОТЫ </a:t>
            </a:r>
            <a:endParaRPr lang="ru-RU" sz="16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2" descr="C:\Users\DembitskiyMN\Desktop\12312312312312312555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8064" y="1281213"/>
            <a:ext cx="482495" cy="482495"/>
          </a:xfrm>
          <a:prstGeom prst="rect">
            <a:avLst/>
          </a:prstGeom>
          <a:noFill/>
        </p:spPr>
      </p:pic>
      <p:pic>
        <p:nvPicPr>
          <p:cNvPr id="21" name="Picture 4" descr="C:\Users\DembitskiyMN\Desktop\znak-0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19872" y="1356360"/>
            <a:ext cx="365214" cy="365214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 bwMode="auto">
          <a:xfrm>
            <a:off x="4967536" y="2042721"/>
            <a:ext cx="3924944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Размер льгот зависит от отрасли организации</a:t>
            </a:r>
          </a:p>
          <a:p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 объема инвестиций в проект</a:t>
            </a:r>
          </a:p>
          <a:p>
            <a:pPr>
              <a:buFont typeface="Wingdings" pitchFamily="2" charset="2"/>
              <a:buChar char="Ø"/>
            </a:pPr>
            <a:endParaRPr lang="ru-RU" sz="1200" dirty="0" smtClean="0">
              <a:solidFill>
                <a:schemeClr val="bg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Инвестиции в проект</a:t>
            </a:r>
          </a:p>
          <a:p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От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50 млн руб</a:t>
            </a:r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12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Налог на прибыль</a:t>
            </a:r>
          </a:p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15,5% </a:t>
            </a:r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 срок от 3 до 7 лет*</a:t>
            </a:r>
          </a:p>
          <a:p>
            <a:endParaRPr lang="ru-RU" sz="1200" dirty="0">
              <a:solidFill>
                <a:schemeClr val="bg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Налог на имущество</a:t>
            </a:r>
          </a:p>
          <a:p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От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0%</a:t>
            </a:r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до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1,5%</a:t>
            </a:r>
            <a:endParaRPr lang="ru-RU" sz="1200" b="1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4773801"/>
            <a:ext cx="8496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Century Gothic" panose="020B0502020202020204" pitchFamily="34" charset="0"/>
              </a:rPr>
              <a:t>* В соответствии с Федеральным законом от 03.08.2018 № 302-ФЗ действие льгот по налогу на прибыль заканчивается </a:t>
            </a:r>
            <a:r>
              <a:rPr lang="ru-RU" sz="1000" dirty="0" smtClean="0">
                <a:latin typeface="Century Gothic" panose="020B0502020202020204" pitchFamily="34" charset="0"/>
              </a:rPr>
              <a:t>01.01.2023</a:t>
            </a:r>
            <a:endParaRPr lang="ru-RU" sz="1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39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C:\Users\DembitskiyMN\Desktop\regnum_picture_14538226742391_norma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778" y="2283718"/>
            <a:ext cx="1268831" cy="1268831"/>
          </a:xfrm>
          <a:prstGeom prst="rect">
            <a:avLst/>
          </a:prstGeom>
          <a:noFill/>
        </p:spPr>
      </p:pic>
      <p:sp>
        <p:nvSpPr>
          <p:cNvPr id="59" name="TextBox 58"/>
          <p:cNvSpPr txBox="1"/>
          <p:nvPr/>
        </p:nvSpPr>
        <p:spPr>
          <a:xfrm>
            <a:off x="611560" y="175741"/>
            <a:ext cx="73448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СТАТЬЯ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26.18</a:t>
            </a:r>
          </a:p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ЗАКОН МОСКОВСКОЙ ОБЛАСТИ № 151/2004-ОЗ от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24.11.2004</a:t>
            </a:r>
          </a:p>
          <a:p>
            <a:r>
              <a:rPr lang="ru-RU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только новый проект – прямого действия (без соглашения)</a:t>
            </a: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14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8350" y="4443958"/>
            <a:ext cx="859837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Century Gothic" panose="020B0502020202020204" pitchFamily="34" charset="0"/>
              </a:rPr>
              <a:t>* В </a:t>
            </a:r>
            <a:r>
              <a:rPr lang="ru-RU" sz="1000" dirty="0">
                <a:latin typeface="Century Gothic" panose="020B0502020202020204" pitchFamily="34" charset="0"/>
              </a:rPr>
              <a:t>соответствии с Федеральным законом от 03.08.2018 № 302-ФЗ действие льгот по налогу на прибыль заканчивается </a:t>
            </a:r>
            <a:r>
              <a:rPr lang="ru-RU" sz="1000" dirty="0" smtClean="0">
                <a:latin typeface="Century Gothic" panose="020B0502020202020204" pitchFamily="34" charset="0"/>
              </a:rPr>
              <a:t>01.01.2023</a:t>
            </a:r>
          </a:p>
          <a:p>
            <a:r>
              <a:rPr lang="ru-RU" sz="1000" dirty="0">
                <a:latin typeface="Century Gothic" panose="020B0502020202020204" pitchFamily="34" charset="0"/>
              </a:rPr>
              <a:t>* </a:t>
            </a:r>
            <a:r>
              <a:rPr lang="ru-RU" sz="1000" dirty="0" smtClean="0">
                <a:latin typeface="Century Gothic" panose="020B0502020202020204" pitchFamily="34" charset="0"/>
              </a:rPr>
              <a:t>Льготная </a:t>
            </a:r>
            <a:r>
              <a:rPr lang="ru-RU" sz="1000" dirty="0">
                <a:latin typeface="Century Gothic" panose="020B0502020202020204" pitchFamily="34" charset="0"/>
              </a:rPr>
              <a:t>ставка по налогу на имущество применяется именно в отношении построенного здания/сооружения, а не всего имущества </a:t>
            </a:r>
            <a:r>
              <a:rPr lang="ru-RU" sz="1000" dirty="0" smtClean="0">
                <a:latin typeface="Century Gothic" panose="020B0502020202020204" pitchFamily="34" charset="0"/>
              </a:rPr>
              <a:t>юридического лица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48816" y="1131590"/>
            <a:ext cx="7871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Льгота предоставляется автоматически после инвестировании в объекты </a:t>
            </a:r>
          </a:p>
          <a:p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нового строительства стоимостью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не менее 50 млн рублей</a:t>
            </a:r>
            <a:endParaRPr lang="ru-RU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4" descr="C:\Users\DembitskiyMN\Desktop\znak-0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2088" y="1214651"/>
            <a:ext cx="357098" cy="357098"/>
          </a:xfrm>
          <a:prstGeom prst="rect">
            <a:avLst/>
          </a:prstGeom>
          <a:noFill/>
        </p:spPr>
      </p:pic>
      <p:pic>
        <p:nvPicPr>
          <p:cNvPr id="16" name="Picture 7" descr="C:\Users\DembitskiyMN\Desktop\knopka_na_glavnuyu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27095" y="2380313"/>
            <a:ext cx="1213057" cy="1075640"/>
          </a:xfrm>
          <a:prstGeom prst="rect">
            <a:avLst/>
          </a:prstGeom>
          <a:noFill/>
        </p:spPr>
      </p:pic>
      <p:grpSp>
        <p:nvGrpSpPr>
          <p:cNvPr id="25" name="그룹 38"/>
          <p:cNvGrpSpPr/>
          <p:nvPr/>
        </p:nvGrpSpPr>
        <p:grpSpPr>
          <a:xfrm>
            <a:off x="2296428" y="2658320"/>
            <a:ext cx="2233855" cy="769441"/>
            <a:chOff x="460115" y="3290389"/>
            <a:chExt cx="1527175" cy="625970"/>
          </a:xfrm>
        </p:grpSpPr>
        <p:sp>
          <p:nvSpPr>
            <p:cNvPr id="26" name="TextBox 25"/>
            <p:cNvSpPr txBox="1"/>
            <p:nvPr/>
          </p:nvSpPr>
          <p:spPr bwMode="auto">
            <a:xfrm>
              <a:off x="460115" y="3587824"/>
              <a:ext cx="1527175" cy="2003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28600" indent="-22860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altLang="ko-KR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sp>
          <p:nvSpPr>
            <p:cNvPr id="27" name="TextBox 26"/>
            <p:cNvSpPr txBox="1">
              <a:spLocks noChangeArrowheads="1"/>
            </p:cNvSpPr>
            <p:nvPr/>
          </p:nvSpPr>
          <p:spPr bwMode="auto">
            <a:xfrm>
              <a:off x="529965" y="3290389"/>
              <a:ext cx="1387475" cy="625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altLang="ko-KR" b="1" dirty="0" smtClean="0">
                  <a:solidFill>
                    <a:schemeClr val="bg2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15,5% </a:t>
              </a:r>
              <a:r>
                <a:rPr lang="ru-RU" altLang="ko-KR" sz="1200" b="1" dirty="0" smtClean="0">
                  <a:solidFill>
                    <a:schemeClr val="bg2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- </a:t>
              </a:r>
              <a:r>
                <a:rPr lang="ru-RU" altLang="ko-KR" sz="1200" dirty="0" smtClean="0">
                  <a:solidFill>
                    <a:schemeClr val="bg2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НАЛОГ НА ПРИБЫЛЬ</a:t>
              </a:r>
            </a:p>
            <a:p>
              <a:pPr algn="ctr">
                <a:defRPr/>
              </a:pPr>
              <a:r>
                <a:rPr lang="ru-RU" altLang="ko-KR" sz="1200" dirty="0" smtClean="0">
                  <a:solidFill>
                    <a:schemeClr val="bg2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НА СРОК </a:t>
              </a:r>
              <a:r>
                <a:rPr lang="ru-RU" altLang="ko-KR" b="1" dirty="0" smtClean="0">
                  <a:solidFill>
                    <a:schemeClr val="bg2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4 ГОДА</a:t>
              </a:r>
              <a:r>
                <a:rPr lang="ru-RU" altLang="ko-KR" sz="1800" b="1" dirty="0" smtClean="0">
                  <a:solidFill>
                    <a:schemeClr val="bg2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*</a:t>
              </a:r>
              <a:endParaRPr lang="en-US" altLang="ko-KR" sz="18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endParaRPr>
            </a:p>
          </p:txBody>
        </p:sp>
      </p:grp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062862" y="2712179"/>
            <a:ext cx="239757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ko-KR" sz="11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ОСВОБОЖДЕНИЕ ОТ НАЛОГА НА ИМУЩЕСТВО НА СРОК</a:t>
            </a:r>
          </a:p>
          <a:p>
            <a:pPr algn="ctr">
              <a:defRPr/>
            </a:pPr>
            <a:r>
              <a:rPr lang="ru-RU" altLang="ko-KR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4 ГОДА**</a:t>
            </a:r>
            <a:endParaRPr lang="en-US" altLang="ko-KR" sz="12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1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835554"/>
              </p:ext>
            </p:extLst>
          </p:nvPr>
        </p:nvGraphicFramePr>
        <p:xfrm>
          <a:off x="445319" y="1707654"/>
          <a:ext cx="8201901" cy="2993706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2831975"/>
                <a:gridCol w="2736304"/>
                <a:gridCol w="2633622"/>
              </a:tblGrid>
              <a:tr h="57606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41764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9" name="TextBox 58"/>
          <p:cNvSpPr txBox="1"/>
          <p:nvPr/>
        </p:nvSpPr>
        <p:spPr>
          <a:xfrm>
            <a:off x="611560" y="175741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СТАТЬЯ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26.20</a:t>
            </a:r>
          </a:p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ЗАКОН МОСКОВСКОЙ ОБЛАСТИ № 151/2004-ОЗ от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24.11.2004</a:t>
            </a:r>
          </a:p>
          <a:p>
            <a:r>
              <a:rPr lang="ru-RU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новый проект – </a:t>
            </a:r>
            <a:r>
              <a:rPr lang="ru-RU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СПИК* </a:t>
            </a:r>
            <a:r>
              <a:rPr lang="ru-RU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(федеральный или региональный</a:t>
            </a:r>
            <a:r>
              <a:rPr lang="ru-RU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)</a:t>
            </a:r>
          </a:p>
          <a:p>
            <a:r>
              <a:rPr lang="ru-RU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*специальный инвестиционный контракт</a:t>
            </a:r>
            <a:endParaRPr lang="ru-RU" sz="10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15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12998" y="2283718"/>
            <a:ext cx="252028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ru-RU" sz="1200" b="1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Налог на прибыль </a:t>
            </a:r>
          </a:p>
          <a:p>
            <a:pPr>
              <a:defRPr/>
            </a:pPr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(в течение 10 лет с момента получения  первой прибыли):</a:t>
            </a:r>
          </a:p>
          <a:p>
            <a:pPr>
              <a:defRPr/>
            </a:pP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0% </a:t>
            </a:r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2025 год</a:t>
            </a:r>
            <a:endParaRPr lang="ru-RU" sz="1200" b="1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10% </a:t>
            </a:r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2026 </a:t>
            </a:r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2028 год</a:t>
            </a:r>
          </a:p>
          <a:p>
            <a:pPr>
              <a:defRPr/>
            </a:pP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15,5% </a:t>
            </a:r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2029 года</a:t>
            </a:r>
          </a:p>
          <a:p>
            <a:pPr>
              <a:defRPr/>
            </a:pPr>
            <a:endParaRPr lang="ru-RU" altLang="ko-KR" sz="1200" b="1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altLang="ko-KR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Налог на имущество:</a:t>
            </a:r>
          </a:p>
          <a:p>
            <a:pPr>
              <a:defRPr/>
            </a:pPr>
            <a:r>
              <a:rPr lang="ru-RU" altLang="ko-KR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0% </a:t>
            </a:r>
            <a:r>
              <a:rPr lang="ru-RU" altLang="ko-KR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на </a:t>
            </a:r>
            <a:r>
              <a:rPr lang="ru-RU" altLang="ko-KR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 лет </a:t>
            </a:r>
            <a:r>
              <a:rPr lang="ru-RU" altLang="ko-KR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(с даты принятия к учету)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40990" y="1779662"/>
            <a:ext cx="25922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ko-KR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ФЕДЕРАЛЬНЫЙ СПИК (более 90% доходов от СПИК)</a:t>
            </a:r>
            <a:endParaRPr lang="en-US" altLang="ko-KR" sz="12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493319" y="2470562"/>
            <a:ext cx="2518841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Налог на прибыль: </a:t>
            </a:r>
          </a:p>
          <a:p>
            <a:pPr>
              <a:defRPr/>
            </a:pP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15,5% </a:t>
            </a:r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 лет </a:t>
            </a:r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(с момента начала производства продукции в рамках СПИК)</a:t>
            </a:r>
          </a:p>
          <a:p>
            <a:pPr>
              <a:defRPr/>
            </a:pPr>
            <a:endParaRPr lang="ru-RU" altLang="ko-KR" sz="1200" b="1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altLang="ko-KR" sz="1200" b="1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altLang="ko-KR" sz="1200" b="1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altLang="ko-KR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Налог на имущество:</a:t>
            </a:r>
          </a:p>
          <a:p>
            <a:pPr>
              <a:defRPr/>
            </a:pPr>
            <a:r>
              <a:rPr lang="ru-RU" altLang="ko-KR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0% </a:t>
            </a:r>
            <a:r>
              <a:rPr lang="ru-RU" altLang="ko-KR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на </a:t>
            </a:r>
            <a:r>
              <a:rPr lang="ru-RU" altLang="ko-KR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 лет </a:t>
            </a:r>
            <a:r>
              <a:rPr lang="ru-RU" altLang="ko-KR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(с даты принятия к учету)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421310" y="1779662"/>
            <a:ext cx="25202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ko-KR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ФЕДЕРАЛЬНЫЙ СПИК (менее 90% доходов от СПИК)</a:t>
            </a:r>
            <a:endParaRPr lang="en-US" altLang="ko-KR" sz="12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084168" y="1779662"/>
            <a:ext cx="26642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ko-KR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СПИК, заключаемый </a:t>
            </a:r>
            <a:br>
              <a:rPr lang="ru-RU" altLang="ko-KR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</a:br>
            <a:r>
              <a:rPr lang="ru-RU" altLang="ko-KR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с Московской областью </a:t>
            </a:r>
            <a:endParaRPr lang="en-US" altLang="ko-KR" sz="12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373638" y="2470562"/>
            <a:ext cx="2273583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Налог на прибыль: </a:t>
            </a:r>
          </a:p>
          <a:p>
            <a:pPr>
              <a:defRPr/>
            </a:pP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15,5% </a:t>
            </a:r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 срок действия СПИК</a:t>
            </a:r>
          </a:p>
          <a:p>
            <a:pPr>
              <a:defRPr/>
            </a:pPr>
            <a:endParaRPr lang="ru-RU" sz="1200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sz="12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sz="1200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altLang="ko-KR" sz="1200" b="1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altLang="ko-KR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Налог на имущество:</a:t>
            </a:r>
          </a:p>
          <a:p>
            <a:pPr>
              <a:defRPr/>
            </a:pPr>
            <a:r>
              <a:rPr lang="ru-RU" altLang="ko-KR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0% </a:t>
            </a:r>
            <a:r>
              <a:rPr lang="ru-RU" altLang="ko-KR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на срок действия СПИК</a:t>
            </a:r>
          </a:p>
          <a:p>
            <a:pPr>
              <a:defRPr/>
            </a:pPr>
            <a:endParaRPr lang="ru-RU" altLang="ko-KR" sz="1200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4601" y="987574"/>
            <a:ext cx="76557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Минимальный объем инвестиций:</a:t>
            </a:r>
          </a:p>
          <a:p>
            <a:pPr>
              <a:buFontTx/>
              <a:buChar char="-"/>
            </a:pP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для федеральных СПИК – </a:t>
            </a: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750 млн руб.</a:t>
            </a:r>
          </a:p>
          <a:p>
            <a:pPr>
              <a:buFontTx/>
              <a:buChar char="-"/>
            </a:pP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для СПИК Московской области – </a:t>
            </a: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 млрд руб.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457628" y="998607"/>
            <a:ext cx="418959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Льготы предоставляются после заключения СПИК</a:t>
            </a:r>
          </a:p>
          <a:p>
            <a:pPr algn="r"/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 РФ или Московской областью</a:t>
            </a:r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Срок действия СПИК –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 лет</a:t>
            </a:r>
            <a:endParaRPr lang="ru-RU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24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СТАТЬЯ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26.21</a:t>
            </a:r>
          </a:p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ЗАКОН МОСКОВСКОЙ ОБЛАСТИ № 151/2004-ОЗ от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24.11.2004</a:t>
            </a:r>
          </a:p>
          <a:p>
            <a:r>
              <a:rPr lang="ru-RU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новый проект – </a:t>
            </a:r>
            <a:r>
              <a:rPr lang="ru-RU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РИП* </a:t>
            </a:r>
            <a:r>
              <a:rPr lang="ru-RU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(без соглашения</a:t>
            </a:r>
            <a:r>
              <a:rPr lang="ru-RU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)</a:t>
            </a:r>
            <a:br>
              <a:rPr lang="ru-RU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*региональный инвестиционный проект</a:t>
            </a:r>
            <a:endParaRPr lang="ru-RU" sz="10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16</a:t>
            </a:r>
            <a:endParaRPr lang="ru-RU" dirty="0">
              <a:latin typeface="Century Gothic" panose="020B0502020202020204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6397841"/>
              </p:ext>
            </p:extLst>
          </p:nvPr>
        </p:nvGraphicFramePr>
        <p:xfrm>
          <a:off x="590377" y="1831925"/>
          <a:ext cx="7798047" cy="2718361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3981623"/>
                <a:gridCol w="3816424"/>
              </a:tblGrid>
              <a:tr h="52380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altLang="ko-KR" sz="12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itchFamily="34" charset="0"/>
                        </a:rPr>
                        <a:t>Объем капитальных вложений более</a:t>
                      </a:r>
                    </a:p>
                    <a:p>
                      <a:pPr algn="ctr">
                        <a:defRPr/>
                      </a:pPr>
                      <a:r>
                        <a:rPr lang="ru-RU" altLang="ko-KR" sz="14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itchFamily="34" charset="0"/>
                        </a:rPr>
                        <a:t>50 млн руб.</a:t>
                      </a:r>
                      <a:r>
                        <a:rPr lang="ru-RU" altLang="ko-KR" sz="12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itchFamily="34" charset="0"/>
                        </a:rPr>
                        <a:t> за </a:t>
                      </a:r>
                      <a:r>
                        <a:rPr lang="ru-RU" altLang="ko-KR" sz="14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itchFamily="34" charset="0"/>
                        </a:rPr>
                        <a:t>3 года</a:t>
                      </a:r>
                      <a:endParaRPr lang="en-US" altLang="ko-KR" sz="1400" b="1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altLang="ko-KR" sz="12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itchFamily="34" charset="0"/>
                        </a:rPr>
                        <a:t>Объем капитальных вложений более</a:t>
                      </a:r>
                    </a:p>
                    <a:p>
                      <a:pPr algn="ctr">
                        <a:defRPr/>
                      </a:pPr>
                      <a:r>
                        <a:rPr lang="ru-RU" altLang="ko-KR" sz="14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itchFamily="34" charset="0"/>
                        </a:rPr>
                        <a:t>500 млн руб.</a:t>
                      </a:r>
                      <a:r>
                        <a:rPr lang="ru-RU" altLang="ko-KR" sz="12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itchFamily="34" charset="0"/>
                        </a:rPr>
                        <a:t> за </a:t>
                      </a:r>
                      <a:r>
                        <a:rPr lang="ru-RU" altLang="ko-KR" sz="14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itchFamily="34" charset="0"/>
                        </a:rPr>
                        <a:t>5 лет</a:t>
                      </a:r>
                      <a:endParaRPr lang="en-US" altLang="ko-KR" sz="1400" b="1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44815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Налог на прибыль: </a:t>
                      </a:r>
                    </a:p>
                    <a:p>
                      <a:pPr>
                        <a:defRPr/>
                      </a:pPr>
                      <a:r>
                        <a:rPr lang="ru-RU" sz="120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10% </a:t>
                      </a:r>
                      <a:r>
                        <a:rPr lang="ru-RU" sz="120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до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01.01.2027</a:t>
                      </a:r>
                    </a:p>
                    <a:p>
                      <a:pPr>
                        <a:defRPr/>
                      </a:pPr>
                      <a:endParaRPr lang="ru-RU" altLang="ko-KR" sz="1200" b="1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defRPr/>
                      </a:pPr>
                      <a:r>
                        <a:rPr lang="ru-RU" altLang="ko-KR" sz="12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Налог на имущество:</a:t>
                      </a:r>
                    </a:p>
                    <a:p>
                      <a:pPr>
                        <a:defRPr/>
                      </a:pPr>
                      <a:r>
                        <a:rPr lang="ru-RU" altLang="ko-KR" sz="14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ru-RU" altLang="ko-KR" sz="1400" b="1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altLang="ko-KR" sz="14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0%</a:t>
                      </a:r>
                      <a:r>
                        <a:rPr lang="ru-RU" altLang="ko-KR" sz="120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- на </a:t>
                      </a:r>
                      <a:r>
                        <a:rPr lang="ru-RU" altLang="ko-KR" sz="14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 года </a:t>
                      </a:r>
                      <a:r>
                        <a:rPr lang="ru-RU" altLang="ko-KR" sz="120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(с даты принятия к учету)</a:t>
                      </a:r>
                    </a:p>
                    <a:p>
                      <a:pPr>
                        <a:defRPr/>
                      </a:pPr>
                      <a:endParaRPr lang="ru-RU" altLang="ko-KR" sz="1200" dirty="0" smtClean="0">
                        <a:solidFill>
                          <a:schemeClr val="bg2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defRPr/>
                      </a:pPr>
                      <a:endParaRPr lang="ru-RU" altLang="ko-KR" sz="1200" dirty="0" smtClean="0">
                        <a:solidFill>
                          <a:schemeClr val="bg2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defRPr/>
                      </a:pPr>
                      <a:r>
                        <a:rPr lang="ru-RU" altLang="ko-KR" sz="120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Инвестиции</a:t>
                      </a:r>
                      <a:r>
                        <a:rPr lang="ru-RU" altLang="ko-KR" sz="1200" baseline="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принимаются за период</a:t>
                      </a:r>
                      <a:br>
                        <a:rPr lang="ru-RU" altLang="ko-KR" sz="1200" baseline="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altLang="ko-KR" sz="1200" baseline="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с 2016 по 2019 годы (или в течение</a:t>
                      </a:r>
                    </a:p>
                    <a:p>
                      <a:pPr>
                        <a:defRPr/>
                      </a:pPr>
                      <a:r>
                        <a:rPr lang="ru-RU" altLang="ko-KR" sz="1200" baseline="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3 последовательных лет)</a:t>
                      </a:r>
                      <a:endParaRPr lang="ru-RU" altLang="ko-KR" sz="1200" dirty="0" smtClean="0">
                        <a:solidFill>
                          <a:schemeClr val="bg2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Налог на прибыль: </a:t>
                      </a:r>
                    </a:p>
                    <a:p>
                      <a:pPr>
                        <a:defRPr/>
                      </a:pPr>
                      <a:r>
                        <a:rPr lang="ru-RU" sz="120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10% </a:t>
                      </a:r>
                      <a:r>
                        <a:rPr lang="ru-RU" sz="120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до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01.01.2029</a:t>
                      </a:r>
                    </a:p>
                    <a:p>
                      <a:pPr>
                        <a:defRPr/>
                      </a:pPr>
                      <a:endParaRPr lang="ru-RU" altLang="ko-KR" sz="1200" b="1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defRPr/>
                      </a:pPr>
                      <a:r>
                        <a:rPr lang="ru-RU" altLang="ko-KR" sz="12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Налог на имущество:</a:t>
                      </a:r>
                    </a:p>
                    <a:p>
                      <a:pPr>
                        <a:defRPr/>
                      </a:pPr>
                      <a:r>
                        <a:rPr lang="ru-RU" altLang="ko-KR" sz="120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ru-RU" altLang="ko-KR" sz="14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0%</a:t>
                      </a:r>
                      <a:r>
                        <a:rPr lang="ru-RU" altLang="ko-KR" sz="120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- на </a:t>
                      </a:r>
                      <a:r>
                        <a:rPr lang="ru-RU" altLang="ko-KR" sz="14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 года </a:t>
                      </a:r>
                      <a:r>
                        <a:rPr lang="ru-RU" altLang="ko-KR" sz="120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(с даты принятия к учету)</a:t>
                      </a:r>
                    </a:p>
                    <a:p>
                      <a:pPr>
                        <a:defRPr/>
                      </a:pPr>
                      <a:r>
                        <a:rPr lang="ru-RU" altLang="ko-KR" sz="120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ru-RU" altLang="ko-KR" sz="14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1,1% </a:t>
                      </a:r>
                      <a:r>
                        <a:rPr lang="ru-RU" altLang="ko-KR" sz="120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- с </a:t>
                      </a:r>
                      <a:r>
                        <a:rPr lang="ru-RU" altLang="ko-KR" sz="14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5-го</a:t>
                      </a:r>
                      <a:r>
                        <a:rPr lang="ru-RU" altLang="ko-KR" sz="120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по </a:t>
                      </a:r>
                      <a:r>
                        <a:rPr lang="ru-RU" altLang="ko-KR" sz="14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7-й годы</a:t>
                      </a:r>
                    </a:p>
                    <a:p>
                      <a:pPr>
                        <a:defRPr/>
                      </a:pPr>
                      <a:endParaRPr lang="ru-RU" altLang="ko-KR" sz="1200" dirty="0" smtClean="0">
                        <a:solidFill>
                          <a:schemeClr val="bg2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120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Инвестиции</a:t>
                      </a:r>
                      <a:r>
                        <a:rPr lang="ru-RU" altLang="ko-KR" sz="1200" baseline="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принимаются за период</a:t>
                      </a:r>
                      <a:br>
                        <a:rPr lang="ru-RU" altLang="ko-KR" sz="1200" baseline="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altLang="ko-KR" sz="1200" baseline="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с 2016 по 2021 годы (или в течение 5</a:t>
                      </a:r>
                      <a:br>
                        <a:rPr lang="ru-RU" altLang="ko-KR" sz="1200" baseline="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altLang="ko-KR" sz="1200" baseline="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последовательных лет)</a:t>
                      </a:r>
                      <a:endParaRPr lang="ru-RU" altLang="ko-KR" sz="1200" dirty="0" smtClean="0">
                        <a:solidFill>
                          <a:schemeClr val="bg2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defRPr/>
                      </a:pPr>
                      <a:endParaRPr lang="ru-RU" altLang="ko-KR" sz="1200" dirty="0" smtClean="0">
                        <a:solidFill>
                          <a:schemeClr val="bg2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90376" y="1471885"/>
            <a:ext cx="77980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Сумма налоговых льгот не может превышать объем капитальных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вложений </a:t>
            </a: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по РИП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57628" y="834846"/>
            <a:ext cx="41895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Льготы </a:t>
            </a:r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для</a:t>
            </a:r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товаропроизводителей </a:t>
            </a:r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предоставляются после заключения РИП</a:t>
            </a:r>
          </a:p>
          <a:p>
            <a:pPr algn="r"/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 Московской областью</a:t>
            </a:r>
            <a:endParaRPr lang="ru-RU" sz="12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8604" y="4568229"/>
            <a:ext cx="77980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90% выручки предприятия должно </a:t>
            </a: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формироваться в рамках проекта РИП</a:t>
            </a:r>
          </a:p>
        </p:txBody>
      </p:sp>
    </p:spTree>
    <p:extLst>
      <p:ext uri="{BB962C8B-B14F-4D97-AF65-F5344CB8AC3E}">
        <p14:creationId xmlns:p14="http://schemas.microsoft.com/office/powerpoint/2010/main" val="17661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737566"/>
              </p:ext>
            </p:extLst>
          </p:nvPr>
        </p:nvGraphicFramePr>
        <p:xfrm>
          <a:off x="129182" y="2566713"/>
          <a:ext cx="8907312" cy="2093269"/>
        </p:xfrm>
        <a:graphic>
          <a:graphicData uri="http://schemas.openxmlformats.org/drawingml/2006/table">
            <a:tbl>
              <a:tblPr firstRow="1" bandRow="1">
                <a:tableStyleId>{5AE28499-1008-4CD6-BAF8-A3FD045BFF2D}</a:tableStyleId>
              </a:tblPr>
              <a:tblGrid>
                <a:gridCol w="1484552"/>
                <a:gridCol w="1484552"/>
                <a:gridCol w="1484552"/>
                <a:gridCol w="1484552"/>
                <a:gridCol w="1484552"/>
                <a:gridCol w="1484552"/>
              </a:tblGrid>
              <a:tr h="38744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75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75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75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75000"/>
                        <a:alpha val="34000"/>
                      </a:schemeClr>
                    </a:solidFill>
                  </a:tcPr>
                </a:tc>
              </a:tr>
              <a:tr h="9171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75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75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75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75000"/>
                        <a:alpha val="34000"/>
                      </a:schemeClr>
                    </a:solidFill>
                  </a:tcPr>
                </a:tc>
              </a:tr>
              <a:tr h="78872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75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75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75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75000"/>
                        <a:alpha val="34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9" name="TextBox 58"/>
          <p:cNvSpPr txBox="1"/>
          <p:nvPr/>
        </p:nvSpPr>
        <p:spPr>
          <a:xfrm>
            <a:off x="611560" y="175741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СТАТЬЯ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26.10</a:t>
            </a:r>
          </a:p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ЗАКОН МОСКОВСКОЙ ОБЛАСТИ № 151/2004-ОЗ от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24.11.2004</a:t>
            </a:r>
          </a:p>
          <a:p>
            <a:r>
              <a:rPr lang="ru-RU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льготы для резидентов </a:t>
            </a:r>
            <a:r>
              <a:rPr lang="ru-RU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ОЭЗ* </a:t>
            </a:r>
            <a:r>
              <a:rPr lang="ru-RU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(соглашение о </a:t>
            </a:r>
            <a:r>
              <a:rPr lang="ru-RU" sz="10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резидентстве</a:t>
            </a:r>
            <a:r>
              <a:rPr lang="ru-RU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)</a:t>
            </a:r>
          </a:p>
          <a:p>
            <a:r>
              <a:rPr lang="ru-RU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*особая экономическая зона</a:t>
            </a:r>
            <a:endParaRPr lang="ru-RU" sz="10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17</a:t>
            </a:r>
            <a:endParaRPr lang="ru-RU" dirty="0">
              <a:latin typeface="Century Gothic" panose="020B0502020202020204" pitchFamily="34" charset="0"/>
            </a:endParaRPr>
          </a:p>
        </p:txBody>
      </p:sp>
      <p:grpSp>
        <p:nvGrpSpPr>
          <p:cNvPr id="7" name="그룹 38"/>
          <p:cNvGrpSpPr/>
          <p:nvPr/>
        </p:nvGrpSpPr>
        <p:grpSpPr>
          <a:xfrm>
            <a:off x="35496" y="3890260"/>
            <a:ext cx="1604723" cy="577081"/>
            <a:chOff x="460115" y="3218357"/>
            <a:chExt cx="1527175" cy="653537"/>
          </a:xfrm>
        </p:grpSpPr>
        <p:sp>
          <p:nvSpPr>
            <p:cNvPr id="8" name="TextBox 7"/>
            <p:cNvSpPr txBox="1"/>
            <p:nvPr/>
          </p:nvSpPr>
          <p:spPr bwMode="auto">
            <a:xfrm>
              <a:off x="460115" y="3587824"/>
              <a:ext cx="1527175" cy="27884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28600" indent="-22860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altLang="ko-KR" sz="10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511733" y="3218357"/>
              <a:ext cx="1475557" cy="65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altLang="ko-KR" sz="1050" b="1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0% </a:t>
              </a:r>
              <a:r>
                <a:rPr lang="ru-RU" altLang="ko-KR" sz="1000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- первые </a:t>
              </a:r>
              <a:r>
                <a:rPr lang="ru-RU" altLang="ko-KR" sz="1050" b="1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8 лет</a:t>
              </a:r>
            </a:p>
            <a:p>
              <a:pPr algn="ctr">
                <a:defRPr/>
              </a:pPr>
              <a:r>
                <a:rPr lang="ru-RU" altLang="ko-KR" sz="1050" b="1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5% </a:t>
              </a:r>
              <a:r>
                <a:rPr lang="ru-RU" altLang="ko-KR" sz="1000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- с </a:t>
              </a:r>
              <a:r>
                <a:rPr lang="ru-RU" altLang="ko-KR" sz="1050" b="1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9</a:t>
              </a:r>
              <a:r>
                <a:rPr lang="ru-RU" altLang="ko-KR" sz="1000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 по </a:t>
              </a:r>
              <a:r>
                <a:rPr lang="ru-RU" altLang="ko-KR" sz="1050" b="1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14 год</a:t>
              </a:r>
            </a:p>
            <a:p>
              <a:pPr algn="ctr">
                <a:defRPr/>
              </a:pPr>
              <a:r>
                <a:rPr lang="ru-RU" altLang="ko-KR" sz="1050" b="1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13,5% </a:t>
              </a:r>
              <a:r>
                <a:rPr lang="ru-RU" altLang="ko-KR" sz="1000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- после </a:t>
              </a:r>
              <a:r>
                <a:rPr lang="ru-RU" altLang="ko-KR" sz="1050" b="1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14 лет</a:t>
              </a:r>
              <a:endParaRPr lang="en-US" altLang="ko-KR" sz="1000" b="1" dirty="0">
                <a:solidFill>
                  <a:schemeClr val="bg2"/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grpSp>
        <p:nvGrpSpPr>
          <p:cNvPr id="10" name="그룹 41"/>
          <p:cNvGrpSpPr/>
          <p:nvPr/>
        </p:nvGrpSpPr>
        <p:grpSpPr>
          <a:xfrm>
            <a:off x="1571213" y="4049866"/>
            <a:ext cx="1653182" cy="445271"/>
            <a:chOff x="460115" y="3362403"/>
            <a:chExt cx="1527175" cy="504264"/>
          </a:xfrm>
        </p:grpSpPr>
        <p:sp>
          <p:nvSpPr>
            <p:cNvPr id="11" name="TextBox 10"/>
            <p:cNvSpPr txBox="1"/>
            <p:nvPr/>
          </p:nvSpPr>
          <p:spPr bwMode="auto">
            <a:xfrm>
              <a:off x="460115" y="3587824"/>
              <a:ext cx="1527175" cy="2788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28600" indent="-22860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altLang="ko-KR" sz="10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482339" y="3362403"/>
              <a:ext cx="1387475" cy="313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altLang="ko-KR" sz="1200" b="1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0% </a:t>
              </a:r>
              <a:r>
                <a:rPr lang="ru-RU" altLang="ko-KR" sz="1100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- </a:t>
              </a:r>
              <a:r>
                <a:rPr lang="ru-RU" altLang="ko-KR" sz="1200" b="1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5 лет</a:t>
              </a:r>
              <a:endParaRPr lang="en-US" altLang="ko-KR" sz="1200" b="1" dirty="0">
                <a:solidFill>
                  <a:schemeClr val="bg2"/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pic>
        <p:nvPicPr>
          <p:cNvPr id="14" name="Picture 2" descr="C:\Users\DembitskiyMN\Desktop\regnum_picture_14538226742391_norma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8091" y="3026168"/>
            <a:ext cx="678131" cy="678131"/>
          </a:xfrm>
          <a:prstGeom prst="rect">
            <a:avLst/>
          </a:prstGeom>
          <a:noFill/>
        </p:spPr>
      </p:pic>
      <p:pic>
        <p:nvPicPr>
          <p:cNvPr id="15" name="Picture 2" descr="C:\Users\DembitskiyMN\Desktop\truck-303460_960_72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56243" y="3163883"/>
            <a:ext cx="864096" cy="438349"/>
          </a:xfrm>
          <a:prstGeom prst="rect">
            <a:avLst/>
          </a:prstGeom>
          <a:noFill/>
        </p:spPr>
      </p:pic>
      <p:grpSp>
        <p:nvGrpSpPr>
          <p:cNvPr id="16" name="그룹 41"/>
          <p:cNvGrpSpPr/>
          <p:nvPr/>
        </p:nvGrpSpPr>
        <p:grpSpPr>
          <a:xfrm>
            <a:off x="3059832" y="3962272"/>
            <a:ext cx="1653182" cy="615553"/>
            <a:chOff x="460115" y="3362403"/>
            <a:chExt cx="1527175" cy="697107"/>
          </a:xfrm>
        </p:grpSpPr>
        <p:sp>
          <p:nvSpPr>
            <p:cNvPr id="17" name="TextBox 16"/>
            <p:cNvSpPr txBox="1"/>
            <p:nvPr/>
          </p:nvSpPr>
          <p:spPr bwMode="auto">
            <a:xfrm>
              <a:off x="460115" y="3587824"/>
              <a:ext cx="1527175" cy="2788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28600" indent="-22860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altLang="ko-KR" sz="10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sp>
          <p:nvSpPr>
            <p:cNvPr id="18" name="TextBox 17"/>
            <p:cNvSpPr txBox="1">
              <a:spLocks noChangeArrowheads="1"/>
            </p:cNvSpPr>
            <p:nvPr/>
          </p:nvSpPr>
          <p:spPr bwMode="auto">
            <a:xfrm>
              <a:off x="482339" y="3362403"/>
              <a:ext cx="1387475" cy="697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altLang="ko-KR" sz="1200" b="1" dirty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3% </a:t>
              </a:r>
              <a:r>
                <a:rPr lang="ru-RU" altLang="ko-KR" sz="1100" dirty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- в федеральный бюджет</a:t>
              </a:r>
              <a:endParaRPr lang="en-US" altLang="ko-KR" sz="1100" dirty="0">
                <a:solidFill>
                  <a:schemeClr val="bg2"/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grpSp>
        <p:nvGrpSpPr>
          <p:cNvPr id="19" name="그룹 41"/>
          <p:cNvGrpSpPr/>
          <p:nvPr/>
        </p:nvGrpSpPr>
        <p:grpSpPr>
          <a:xfrm>
            <a:off x="4572000" y="4031440"/>
            <a:ext cx="1653182" cy="445271"/>
            <a:chOff x="460115" y="3362403"/>
            <a:chExt cx="1527175" cy="504264"/>
          </a:xfrm>
        </p:grpSpPr>
        <p:sp>
          <p:nvSpPr>
            <p:cNvPr id="20" name="TextBox 19"/>
            <p:cNvSpPr txBox="1"/>
            <p:nvPr/>
          </p:nvSpPr>
          <p:spPr bwMode="auto">
            <a:xfrm>
              <a:off x="460115" y="3587824"/>
              <a:ext cx="1527175" cy="2788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28600" indent="-22860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altLang="ko-KR" sz="10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sp>
          <p:nvSpPr>
            <p:cNvPr id="21" name="TextBox 20"/>
            <p:cNvSpPr txBox="1">
              <a:spLocks noChangeArrowheads="1"/>
            </p:cNvSpPr>
            <p:nvPr/>
          </p:nvSpPr>
          <p:spPr bwMode="auto">
            <a:xfrm>
              <a:off x="482339" y="3362403"/>
              <a:ext cx="1387475" cy="313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altLang="ko-KR" sz="1200" b="1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0% </a:t>
              </a:r>
              <a:r>
                <a:rPr lang="ru-RU" altLang="ko-KR" sz="1100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- </a:t>
              </a:r>
              <a:r>
                <a:rPr lang="ru-RU" altLang="ko-KR" sz="1200" b="1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10 лет</a:t>
              </a:r>
              <a:endParaRPr lang="en-US" altLang="ko-KR" sz="1200" b="1" dirty="0">
                <a:solidFill>
                  <a:schemeClr val="bg2"/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grpSp>
        <p:nvGrpSpPr>
          <p:cNvPr id="22" name="그룹 41"/>
          <p:cNvGrpSpPr/>
          <p:nvPr/>
        </p:nvGrpSpPr>
        <p:grpSpPr>
          <a:xfrm>
            <a:off x="6087170" y="4031440"/>
            <a:ext cx="1653182" cy="445271"/>
            <a:chOff x="460115" y="3362403"/>
            <a:chExt cx="1527175" cy="504264"/>
          </a:xfrm>
        </p:grpSpPr>
        <p:sp>
          <p:nvSpPr>
            <p:cNvPr id="23" name="TextBox 22"/>
            <p:cNvSpPr txBox="1"/>
            <p:nvPr/>
          </p:nvSpPr>
          <p:spPr bwMode="auto">
            <a:xfrm>
              <a:off x="460115" y="3587824"/>
              <a:ext cx="1527175" cy="2788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28600" indent="-22860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altLang="ko-KR" sz="10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sp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482339" y="3362403"/>
              <a:ext cx="1387475" cy="313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altLang="ko-KR" sz="1200" b="1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0% </a:t>
              </a:r>
              <a:r>
                <a:rPr lang="ru-RU" altLang="ko-KR" sz="1100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- </a:t>
              </a:r>
              <a:r>
                <a:rPr lang="ru-RU" altLang="ko-KR" sz="1200" b="1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5 лет</a:t>
              </a:r>
              <a:endParaRPr lang="en-US" altLang="ko-KR" sz="1200" b="1" dirty="0">
                <a:solidFill>
                  <a:schemeClr val="bg2"/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pic>
        <p:nvPicPr>
          <p:cNvPr id="25" name="Picture 2" descr="C:\Users\DembitskiyMN\Desktop\regnum_picture_14538226742391_norma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61821" y="3026168"/>
            <a:ext cx="678131" cy="678131"/>
          </a:xfrm>
          <a:prstGeom prst="rect">
            <a:avLst/>
          </a:prstGeom>
          <a:noFill/>
        </p:spPr>
      </p:pic>
      <p:pic>
        <p:nvPicPr>
          <p:cNvPr id="26" name="Picture 7" descr="C:\Users\DembitskiyMN\Desktop\knopka_na_glavnuyu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58051" y="3043122"/>
            <a:ext cx="668057" cy="592378"/>
          </a:xfrm>
          <a:prstGeom prst="rect">
            <a:avLst/>
          </a:prstGeom>
          <a:noFill/>
        </p:spPr>
      </p:pic>
      <p:pic>
        <p:nvPicPr>
          <p:cNvPr id="27" name="Picture 3" descr="C:\Users\DembitskiyMN\Desktop\plainicon.com-48523-256px-08c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6444208" y="2999031"/>
            <a:ext cx="747217" cy="747217"/>
          </a:xfrm>
          <a:prstGeom prst="rect">
            <a:avLst/>
          </a:prstGeom>
          <a:noFill/>
        </p:spPr>
      </p:pic>
      <p:pic>
        <p:nvPicPr>
          <p:cNvPr id="28" name="Picture 2" descr="C:\Users\DembitskiyMN\Desktop\regnum_picture_14538226742391_norma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77350" y="3026168"/>
            <a:ext cx="678131" cy="678131"/>
          </a:xfrm>
          <a:prstGeom prst="rect">
            <a:avLst/>
          </a:prstGeom>
          <a:noFill/>
        </p:spPr>
      </p:pic>
      <p:grpSp>
        <p:nvGrpSpPr>
          <p:cNvPr id="29" name="그룹 41"/>
          <p:cNvGrpSpPr/>
          <p:nvPr/>
        </p:nvGrpSpPr>
        <p:grpSpPr>
          <a:xfrm>
            <a:off x="7596336" y="3890262"/>
            <a:ext cx="1656184" cy="646331"/>
            <a:chOff x="457342" y="3202525"/>
            <a:chExt cx="1529948" cy="731963"/>
          </a:xfrm>
        </p:grpSpPr>
        <p:sp>
          <p:nvSpPr>
            <p:cNvPr id="30" name="TextBox 29"/>
            <p:cNvSpPr txBox="1"/>
            <p:nvPr/>
          </p:nvSpPr>
          <p:spPr bwMode="auto">
            <a:xfrm>
              <a:off x="460115" y="3587824"/>
              <a:ext cx="1527175" cy="2788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28600" indent="-22860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altLang="ko-KR" sz="10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sp>
          <p:nvSpPr>
            <p:cNvPr id="31" name="TextBox 30"/>
            <p:cNvSpPr txBox="1">
              <a:spLocks noChangeArrowheads="1"/>
            </p:cNvSpPr>
            <p:nvPr/>
          </p:nvSpPr>
          <p:spPr bwMode="auto">
            <a:xfrm>
              <a:off x="457342" y="3202525"/>
              <a:ext cx="1387475" cy="73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altLang="ko-KR" sz="1200" b="1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21%</a:t>
              </a:r>
              <a:r>
                <a:rPr lang="ru-RU" altLang="ko-KR" sz="1100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 - </a:t>
              </a:r>
              <a:r>
                <a:rPr lang="ru-RU" altLang="ko-KR" sz="1200" b="1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2018 год</a:t>
              </a:r>
            </a:p>
            <a:p>
              <a:pPr algn="ctr">
                <a:defRPr/>
              </a:pPr>
              <a:r>
                <a:rPr lang="ru-RU" altLang="ko-KR" sz="1200" b="1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28% </a:t>
              </a:r>
              <a:r>
                <a:rPr lang="ru-RU" altLang="ko-KR" sz="1100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- </a:t>
              </a:r>
              <a:r>
                <a:rPr lang="ru-RU" altLang="ko-KR" sz="1200" b="1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2019 год</a:t>
              </a:r>
            </a:p>
            <a:p>
              <a:pPr algn="ctr">
                <a:defRPr/>
              </a:pPr>
              <a:r>
                <a:rPr lang="ru-RU" altLang="ko-KR" sz="1200" b="1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30% </a:t>
              </a:r>
              <a:r>
                <a:rPr lang="ru-RU" altLang="ko-KR" sz="1100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- с </a:t>
              </a:r>
              <a:r>
                <a:rPr lang="ru-RU" altLang="ko-KR" sz="1200" b="1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2020 года</a:t>
              </a:r>
              <a:endParaRPr lang="en-US" altLang="ko-KR" sz="1100" b="1" dirty="0">
                <a:solidFill>
                  <a:schemeClr val="bg2"/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712227" y="2666128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Century Gothic" panose="020B0502020202020204" pitchFamily="34" charset="0"/>
              </a:rPr>
              <a:t>ТРАНСПОРТ</a:t>
            </a:r>
            <a:endParaRPr lang="ru-RU" sz="1000" b="1" dirty="0">
              <a:latin typeface="Century Gothic" panose="020B0502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0059" y="2666128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Century Gothic" panose="020B0502020202020204" pitchFamily="34" charset="0"/>
              </a:rPr>
              <a:t>ПРИБЫЛЬ</a:t>
            </a:r>
            <a:endParaRPr lang="ru-RU" sz="1000" b="1" dirty="0">
              <a:latin typeface="Century Gothic" panose="020B0502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131840" y="2666128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Century Gothic" panose="020B0502020202020204" pitchFamily="34" charset="0"/>
              </a:rPr>
              <a:t>ПРИБЫЛЬ</a:t>
            </a:r>
            <a:endParaRPr lang="ru-RU" sz="1000" b="1" dirty="0">
              <a:latin typeface="Century Gothic" panose="020B0502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44008" y="2666128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Century Gothic" panose="020B0502020202020204" pitchFamily="34" charset="0"/>
              </a:rPr>
              <a:t>ИМУЩЕСТВО</a:t>
            </a:r>
            <a:endParaRPr lang="ru-RU" sz="1000" b="1" dirty="0">
              <a:latin typeface="Century Gothic" panose="020B0502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56176" y="2666128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Century Gothic" panose="020B0502020202020204" pitchFamily="34" charset="0"/>
              </a:rPr>
              <a:t>ЗЕМЛЯ</a:t>
            </a:r>
            <a:endParaRPr lang="ru-RU" sz="1000" b="1" dirty="0">
              <a:latin typeface="Century Gothic" panose="020B0502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668344" y="2666128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Century Gothic" panose="020B0502020202020204" pitchFamily="34" charset="0"/>
              </a:rPr>
              <a:t>СОЦ.ПЛАТЕЖИ</a:t>
            </a:r>
            <a:endParaRPr lang="ru-RU" sz="1000" b="1" dirty="0">
              <a:latin typeface="Century Gothic" panose="020B0502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43608" y="2067694"/>
            <a:ext cx="7056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Century Gothic" panose="020B0502020202020204" pitchFamily="34" charset="0"/>
              </a:rPr>
              <a:t>НАЛОГОВЫЕ ЛЬГОТЫ</a:t>
            </a:r>
            <a:endParaRPr lang="ru-RU" sz="1200" dirty="0">
              <a:latin typeface="Century Gothic" panose="020B0502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7504" y="2332510"/>
            <a:ext cx="28083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РЕГИОНАЛЬНЫЕ</a:t>
            </a:r>
            <a:endParaRPr lang="ru-RU" sz="11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59832" y="2332510"/>
            <a:ext cx="28083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ФЕДЕРАЛЬНЫЕ</a:t>
            </a:r>
            <a:endParaRPr lang="ru-RU" sz="11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82353" y="1054067"/>
            <a:ext cx="118173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ОЭЗ</a:t>
            </a:r>
          </a:p>
          <a:p>
            <a:pPr algn="ctr"/>
            <a:r>
              <a:rPr lang="ru-RU" sz="18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«ДУБНА</a:t>
            </a:r>
            <a:r>
              <a:rPr lang="ru-RU" sz="18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»</a:t>
            </a:r>
            <a:endParaRPr lang="ru-RU" sz="20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933085" y="1054065"/>
            <a:ext cx="116730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ОЭЗ</a:t>
            </a:r>
          </a:p>
          <a:p>
            <a:pPr algn="ctr"/>
            <a:r>
              <a:rPr lang="ru-RU" sz="18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«ИСТОК»</a:t>
            </a:r>
            <a:endParaRPr lang="ru-RU" sz="20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423742" y="915566"/>
            <a:ext cx="1380506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ОЭЗ</a:t>
            </a:r>
          </a:p>
          <a:p>
            <a:pPr algn="ctr"/>
            <a:r>
              <a:rPr lang="ru-RU" sz="18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«СТУПИНО</a:t>
            </a:r>
          </a:p>
          <a:p>
            <a:pPr algn="ctr"/>
            <a:r>
              <a:rPr lang="ru-RU" sz="18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КВАДРАТ»</a:t>
            </a:r>
            <a:endParaRPr lang="ru-RU" sz="20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7504" y="115338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Для размещения производства в ОЭЗ необходимо обратиться в </a:t>
            </a:r>
          </a:p>
          <a:p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Министерство инвестиций и инноваций МО </a:t>
            </a:r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или</a:t>
            </a:r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Корпорацию развития МО</a:t>
            </a:r>
            <a:endParaRPr lang="ru-RU" sz="12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46386" y="4691920"/>
            <a:ext cx="8951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Отсутствие таможенных пошлин</a:t>
            </a:r>
            <a:endParaRPr lang="ru-RU" sz="18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69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73448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ПРЕДОСТАВЛЕНИЕ УЧАСТКА НА БЕСКОНКУРСНОЙ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ОСНОВЕ</a:t>
            </a:r>
          </a:p>
          <a:p>
            <a:r>
              <a:rPr lang="ru-RU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ЗАКОН МОСКОВСКОЙ ОБЛАСТИ № 27/2015-ОЗ от 18.03.2015</a:t>
            </a:r>
            <a:br>
              <a:rPr lang="ru-RU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Постановление Правительства МО от 22.04.2015 </a:t>
            </a:r>
            <a:r>
              <a:rPr lang="ru-RU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№ </a:t>
            </a:r>
            <a:r>
              <a:rPr lang="ru-RU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272/13</a:t>
            </a:r>
            <a:endParaRPr lang="ru-RU" sz="1000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18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44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92926"/>
            <a:ext cx="1908720" cy="114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59224" y="1392925"/>
            <a:ext cx="1908720" cy="114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 bwMode="auto">
          <a:xfrm>
            <a:off x="525331" y="2443991"/>
            <a:ext cx="4190685" cy="1738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Регистрация в </a:t>
            </a:r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МО</a:t>
            </a:r>
            <a:endParaRPr lang="ru-RU" sz="1200" dirty="0">
              <a:solidFill>
                <a:schemeClr val="bg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solidFill>
                <a:schemeClr val="bg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Соответствие приоритетам и целям стратегии социально-экономического развития МО, государственных программ МО</a:t>
            </a:r>
          </a:p>
          <a:p>
            <a:endParaRPr lang="ru-RU" sz="1200" dirty="0">
              <a:solidFill>
                <a:schemeClr val="bg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Увеличение количества рабочих </a:t>
            </a:r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мест и ежегодных 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налоговых поступлений</a:t>
            </a:r>
          </a:p>
          <a:p>
            <a:pPr>
              <a:defRPr/>
            </a:pPr>
            <a:endParaRPr lang="ko-KR" altLang="en-US" sz="1100" dirty="0">
              <a:solidFill>
                <a:schemeClr val="bg2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017857" y="1796265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УСЛОВИЯ</a:t>
            </a:r>
            <a:endParaRPr lang="ru-RU" sz="16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868144" y="1812181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ДОКУМЕНТЫ </a:t>
            </a:r>
            <a:endParaRPr lang="ru-RU" sz="16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9" name="Picture 2" descr="C:\Users\DembitskiyMN\Desktop\12312312312312312555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8064" y="1724294"/>
            <a:ext cx="482495" cy="482495"/>
          </a:xfrm>
          <a:prstGeom prst="rect">
            <a:avLst/>
          </a:prstGeom>
          <a:noFill/>
        </p:spPr>
      </p:pic>
      <p:pic>
        <p:nvPicPr>
          <p:cNvPr id="50" name="Picture 4" descr="C:\Users\DembitskiyMN\Desktop\znak-0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19872" y="1799441"/>
            <a:ext cx="365214" cy="365214"/>
          </a:xfrm>
          <a:prstGeom prst="rect">
            <a:avLst/>
          </a:prstGeom>
          <a:noFill/>
        </p:spPr>
      </p:pic>
      <p:sp>
        <p:nvSpPr>
          <p:cNvPr id="51" name="TextBox 50"/>
          <p:cNvSpPr txBox="1"/>
          <p:nvPr/>
        </p:nvSpPr>
        <p:spPr bwMode="auto">
          <a:xfrm>
            <a:off x="4967536" y="2485802"/>
            <a:ext cx="39249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Бизнес-план и финансовая модель</a:t>
            </a:r>
          </a:p>
          <a:p>
            <a:endParaRPr lang="ru-RU" sz="1200" dirty="0">
              <a:solidFill>
                <a:schemeClr val="bg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Учредительные документы организации-инициатора проекта</a:t>
            </a:r>
          </a:p>
          <a:p>
            <a:endParaRPr lang="ru-RU" sz="1200" dirty="0">
              <a:solidFill>
                <a:schemeClr val="bg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Документы, подтверждающие положительную финансово-экономическую деятельность инициатора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5606" y="860108"/>
            <a:ext cx="88288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В</a:t>
            </a:r>
            <a:r>
              <a:rPr lang="ru-RU" sz="105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ыделяется земельный участок </a:t>
            </a:r>
            <a:r>
              <a:rPr lang="ru-RU" sz="105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в </a:t>
            </a:r>
            <a:r>
              <a:rPr lang="ru-RU" sz="105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муниципальной/государственной собственности </a:t>
            </a:r>
            <a:r>
              <a:rPr lang="ru-RU" sz="105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под реализацию </a:t>
            </a:r>
            <a:r>
              <a:rPr lang="ru-RU" sz="105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инвестиционного проекта </a:t>
            </a:r>
            <a:r>
              <a:rPr lang="ru-RU" sz="105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через заключение соглашения </a:t>
            </a:r>
            <a:r>
              <a:rPr lang="ru-RU" sz="105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 МО под </a:t>
            </a:r>
            <a:r>
              <a:rPr lang="ru-RU" sz="105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реализацию масштабного инвестиционного проекта</a:t>
            </a:r>
            <a:endParaRPr lang="ru-RU" sz="1050" b="1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5606" y="4526999"/>
            <a:ext cx="88288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Для получения участка необходимо направить ходатайство на имя Губернатора Московской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04502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4824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УПРАВЛЕНИЕ </a:t>
            </a:r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ПРОМЫШЛЕННОЙ ПОЛИТИКИ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Начальник Управления – Олег Исаев,</a:t>
            </a:r>
            <a:endParaRPr lang="ru-RU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+7(498</a:t>
            </a:r>
            <a:r>
              <a:rPr lang="ru-RU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) 602-06-04, доб. </a:t>
            </a:r>
            <a:r>
              <a:rPr lang="ru-RU" sz="1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4-08-45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isaevov</a:t>
            </a:r>
            <a:r>
              <a:rPr lang="ru-RU" sz="1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@mosreg.ru</a:t>
            </a:r>
            <a:endParaRPr lang="ru-RU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22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1549117"/>
            <a:ext cx="71287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Субсидия на компенсацию затрат на создание инженерной инфраструктуры</a:t>
            </a:r>
          </a:p>
          <a:p>
            <a:endParaRPr lang="ru-RU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Фонд </a:t>
            </a: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развития </a:t>
            </a:r>
            <a:r>
              <a:rPr lang="ru-RU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промышленности МО</a:t>
            </a:r>
            <a:endParaRPr lang="ru-RU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ru-RU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Портал кооперации промышленных </a:t>
            </a:r>
            <a:r>
              <a:rPr lang="ru-RU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предприятий МО</a:t>
            </a:r>
            <a:endParaRPr lang="en-US" sz="18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Фонд поддержки внешнеэкономической деятельности МО</a:t>
            </a:r>
            <a:endParaRPr lang="ru-RU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95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634156" y="2633593"/>
            <a:ext cx="2890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1017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1560" y="175741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МИНПРОМТОРГ РОССИИ</a:t>
            </a:r>
            <a:endParaRPr lang="en-US" b="1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ПП РФ – Постановление Правительства Российской Федерации</a:t>
            </a:r>
            <a:endParaRPr lang="ru-RU" sz="10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53726" y="877791"/>
            <a:ext cx="308043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ПП РФ от </a:t>
            </a:r>
            <a:r>
              <a:rPr lang="ru-RU" b="1" i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03.01.2014 №</a:t>
            </a:r>
            <a:r>
              <a:rPr lang="ru-RU" b="1" i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3</a:t>
            </a:r>
          </a:p>
          <a:p>
            <a:pPr lvl="0"/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Компенсация % по кредитам на реализацию </a:t>
            </a: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новых инвестиционных 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проектов</a:t>
            </a:r>
          </a:p>
          <a:p>
            <a:pPr marL="171450" lvl="0" indent="-171450">
              <a:buFontTx/>
              <a:buChar char="-"/>
            </a:pP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проект </a:t>
            </a:r>
            <a:r>
              <a:rPr lang="ru-RU" sz="105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от 150 млн 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до </a:t>
            </a:r>
            <a:r>
              <a:rPr lang="ru-RU" sz="105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10 млрд руб</a:t>
            </a:r>
            <a:r>
              <a:rPr lang="ru-RU" sz="105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.;</a:t>
            </a:r>
          </a:p>
          <a:p>
            <a:pPr marL="171450" lvl="0" indent="-171450">
              <a:buFontTx/>
              <a:buChar char="-"/>
            </a:pP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компенсация</a:t>
            </a:r>
            <a:r>
              <a:rPr lang="ru-RU" sz="105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ru-RU" sz="105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0</a:t>
            </a:r>
            <a:r>
              <a:rPr lang="en-US" sz="105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,7 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ключевой ставки ЦБ РФ</a:t>
            </a:r>
            <a:r>
              <a:rPr lang="en-US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/</a:t>
            </a:r>
            <a:r>
              <a:rPr lang="ru-RU" sz="9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или </a:t>
            </a:r>
            <a:r>
              <a:rPr lang="ru-RU" sz="105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0,7</a:t>
            </a:r>
            <a:r>
              <a:rPr lang="ru-RU" sz="9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базового индикатора по ПП РФ от 20.07.2016 №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702</a:t>
            </a:r>
            <a:r>
              <a:rPr lang="en-US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/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ru-RU" sz="9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или </a:t>
            </a:r>
            <a:r>
              <a:rPr lang="ru-RU" sz="105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70%</a:t>
            </a:r>
            <a:r>
              <a:rPr lang="ru-RU" sz="105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от суммы затрат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34156" y="733776"/>
            <a:ext cx="2890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1312</a:t>
            </a:r>
            <a:endParaRPr lang="ru-RU" sz="18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38146" y="877790"/>
            <a:ext cx="259835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ПП РФ от </a:t>
            </a:r>
            <a:r>
              <a:rPr lang="ru-RU" b="1" i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30.12.2013 №1312</a:t>
            </a:r>
          </a:p>
          <a:p>
            <a:pPr lvl="0"/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Компенсация затрат на НИОКР</a:t>
            </a:r>
          </a:p>
          <a:p>
            <a:pPr marL="171450" lvl="0" indent="-171450">
              <a:buFontTx/>
              <a:buChar char="-"/>
            </a:pP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проект </a:t>
            </a:r>
            <a:r>
              <a:rPr lang="ru-RU" sz="105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от 150 млн 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до </a:t>
            </a:r>
            <a:r>
              <a:rPr lang="ru-RU" sz="105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2 млрд руб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.;</a:t>
            </a:r>
          </a:p>
          <a:p>
            <a:pPr marL="171450" lvl="0" indent="-171450">
              <a:buFontTx/>
              <a:buChar char="-"/>
            </a:pP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НИОКР </a:t>
            </a: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возникают не ранее 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календарного года </a:t>
            </a: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получения субсидии</a:t>
            </a:r>
          </a:p>
          <a:p>
            <a:endParaRPr lang="ru-RU" b="1" i="1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ru-RU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34156" y="1985521"/>
            <a:ext cx="2890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1016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438146" y="2129537"/>
            <a:ext cx="2598350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ПП РФ от </a:t>
            </a:r>
            <a:r>
              <a:rPr lang="ru-RU" b="1" i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14.12.2010</a:t>
            </a:r>
          </a:p>
          <a:p>
            <a:r>
              <a:rPr lang="ru-RU" b="1" i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№1016 и №1017</a:t>
            </a:r>
          </a:p>
          <a:p>
            <a:pPr lvl="0"/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Государственная гарантийная поддержка</a:t>
            </a:r>
          </a:p>
          <a:p>
            <a:pPr marL="171450" lvl="0" indent="-171450">
              <a:buFontTx/>
              <a:buChar char="-"/>
            </a:pP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госгарантии </a:t>
            </a:r>
            <a:r>
              <a:rPr lang="ru-RU" sz="105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от 1 млрд руб</a:t>
            </a: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.</a:t>
            </a:r>
            <a:b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</a:b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до </a:t>
            </a:r>
            <a:r>
              <a:rPr lang="ru-RU" sz="105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50%</a:t>
            </a: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 стоимости 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проекта;</a:t>
            </a:r>
          </a:p>
          <a:p>
            <a:pPr marL="171450" lvl="0" indent="-171450">
              <a:buFontTx/>
              <a:buChar char="-"/>
            </a:pP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проекты по созданию или модернизации новых объектов или проекты по </a:t>
            </a:r>
            <a:r>
              <a:rPr lang="ru-RU" sz="900" dirty="0" err="1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энергоэффективности</a:t>
            </a:r>
            <a:endParaRPr lang="ru-RU" sz="900" dirty="0">
              <a:solidFill>
                <a:schemeClr val="bg2">
                  <a:lumMod val="95000"/>
                  <a:lumOff val="5000"/>
                </a:schemeClr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endParaRPr lang="ru-RU" b="1" i="1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ru-RU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1985521"/>
            <a:ext cx="17445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372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547664" y="2129537"/>
            <a:ext cx="2820436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ПП РФ от </a:t>
            </a:r>
            <a:r>
              <a:rPr lang="ru-RU" b="1" i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30.04.2009</a:t>
            </a:r>
          </a:p>
          <a:p>
            <a:r>
              <a:rPr lang="ru-RU" b="1" i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№372</a:t>
            </a:r>
          </a:p>
          <a:p>
            <a:pPr lvl="0"/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Освобождение от НДС ввозимого технологического 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оборудования</a:t>
            </a:r>
          </a:p>
          <a:p>
            <a:pPr marL="171450" lvl="0" indent="-171450">
              <a:buFontTx/>
              <a:buChar char="-"/>
            </a:pP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Сейчас </a:t>
            </a:r>
            <a:r>
              <a:rPr lang="ru-RU" sz="105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285</a:t>
            </a:r>
            <a:r>
              <a:rPr lang="ru-RU" sz="1050" b="1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видов 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оборудования в перечне</a:t>
            </a:r>
          </a:p>
          <a:p>
            <a:pPr marL="171450" lvl="0" indent="-171450">
              <a:buFontTx/>
              <a:buChar char="-"/>
            </a:pPr>
            <a:endParaRPr lang="ru-RU" sz="8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pPr lvl="0"/>
            <a:endParaRPr lang="ru-RU" b="1" i="1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ru-RU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7966" y="699542"/>
            <a:ext cx="17445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34156" y="3596824"/>
            <a:ext cx="2890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 925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438146" y="3740840"/>
            <a:ext cx="259835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ПП РФ от </a:t>
            </a:r>
            <a:r>
              <a:rPr lang="ru-RU" b="1" i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16.09.2016</a:t>
            </a:r>
          </a:p>
          <a:p>
            <a:r>
              <a:rPr lang="ru-RU" b="1" i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№925</a:t>
            </a:r>
          </a:p>
          <a:p>
            <a:pPr lvl="0"/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Приоритет товаров 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российского происхождения при </a:t>
            </a:r>
            <a:r>
              <a:rPr lang="ru-RU" sz="900" dirty="0" err="1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госсзакупках</a:t>
            </a:r>
            <a:endParaRPr lang="ru-RU" sz="900" dirty="0" smtClean="0">
              <a:solidFill>
                <a:schemeClr val="bg2">
                  <a:lumMod val="95000"/>
                  <a:lumOff val="5000"/>
                </a:schemeClr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pPr marL="171450" lvl="0" indent="-171450">
              <a:buFontTx/>
              <a:buChar char="-"/>
            </a:pP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цена товара при определении победителя закупки учитывается</a:t>
            </a: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/>
            </a:r>
            <a:b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</a:b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с </a:t>
            </a:r>
            <a:r>
              <a:rPr lang="ru-RU" sz="105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15%-ой скидкой</a:t>
            </a:r>
            <a:endParaRPr lang="ru-RU" sz="18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3596824"/>
            <a:ext cx="17445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565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547664" y="3740840"/>
            <a:ext cx="3672408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ПП РФ от </a:t>
            </a:r>
            <a:r>
              <a:rPr lang="ru-RU" b="1" i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12.07.2011</a:t>
            </a:r>
          </a:p>
          <a:p>
            <a:r>
              <a:rPr lang="ru-RU" b="1" i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№565</a:t>
            </a:r>
          </a:p>
          <a:p>
            <a:pPr lvl="0"/>
            <a:r>
              <a:rPr lang="ru-RU" sz="105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Льготы по ввозным таможенным пошлинам</a:t>
            </a:r>
            <a:r>
              <a:rPr lang="ru-RU" sz="9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:</a:t>
            </a:r>
          </a:p>
          <a:p>
            <a:pPr lvl="0"/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Таможенные платежи уплачиваются не при ввозе иностранных товаров-комплектующих на территорию РФ, а позже, после того как ввезенные товары будут переработаны</a:t>
            </a:r>
          </a:p>
          <a:p>
            <a:pPr lvl="0"/>
            <a:r>
              <a:rPr lang="ru-RU" sz="105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(таможенные платежи по более низкой ставке)</a:t>
            </a:r>
            <a:endParaRPr lang="ru-RU" sz="105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</p:txBody>
      </p:sp>
      <p:pic>
        <p:nvPicPr>
          <p:cNvPr id="1026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</a:t>
            </a:r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64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ВОЗМЕЩЕНИЕ ЗАТРАТ НА СОЗДАНИЕ ОБЪЕКТОВ ИНЖЕНЕРНОЙ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ИНФРАСТРУКТУРЫ</a:t>
            </a:r>
          </a:p>
          <a:p>
            <a:r>
              <a:rPr lang="ru-RU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ПОСТАНОВЛЕНИЕ ПРАВИТЕЛЬСТВА МОСКОВСКОЙ ОБЛАСТИ </a:t>
            </a:r>
            <a:r>
              <a:rPr lang="ru-RU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ОТ </a:t>
            </a:r>
            <a:r>
              <a:rPr lang="ru-RU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25.10.2016 № </a:t>
            </a:r>
            <a:r>
              <a:rPr lang="ru-RU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788/39</a:t>
            </a:r>
            <a:endParaRPr lang="ru-RU" sz="10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20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67944" y="1203598"/>
            <a:ext cx="1872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ОСОБЕННОСТИ:</a:t>
            </a:r>
            <a:endParaRPr lang="ru-RU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67944" y="1620003"/>
            <a:ext cx="496855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1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Регистрация предприятия на территории МО;</a:t>
            </a:r>
          </a:p>
          <a:p>
            <a:pPr marL="171450" indent="-171450">
              <a:buFontTx/>
              <a:buChar char="-"/>
            </a:pPr>
            <a:endParaRPr lang="ru-RU" sz="1100" dirty="0" smtClean="0">
              <a:solidFill>
                <a:schemeClr val="bg2"/>
              </a:solidFill>
              <a:latin typeface="Century Gothic" panose="020B0502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ru-RU" sz="11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Субсидия не более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10%</a:t>
            </a:r>
            <a:r>
              <a:rPr lang="ru-RU" sz="11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 от стоимости всего проекта;</a:t>
            </a:r>
          </a:p>
          <a:p>
            <a:pPr marL="171450" indent="-171450">
              <a:buFontTx/>
              <a:buChar char="-"/>
            </a:pPr>
            <a:endParaRPr lang="ru-RU" sz="1100" dirty="0" smtClean="0">
              <a:solidFill>
                <a:schemeClr val="bg2"/>
              </a:solidFill>
              <a:latin typeface="Century Gothic" panose="020B0502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ru-RU" sz="11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Конкурс проводится каждый год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в ноябре</a:t>
            </a:r>
            <a:r>
              <a:rPr lang="ru-RU" sz="11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;</a:t>
            </a:r>
          </a:p>
          <a:p>
            <a:pPr marL="171450" indent="-171450">
              <a:buFontTx/>
              <a:buChar char="-"/>
            </a:pPr>
            <a:endParaRPr lang="ru-RU" sz="1100" dirty="0" smtClean="0">
              <a:solidFill>
                <a:schemeClr val="bg2"/>
              </a:solidFill>
              <a:latin typeface="Century Gothic" panose="020B0502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ru-RU" sz="11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Наличие </a:t>
            </a:r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заключения ГАУ МО «</a:t>
            </a:r>
            <a:r>
              <a:rPr lang="ru-RU" sz="1200" b="1" dirty="0" err="1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Мособлгосэкспертиза</a:t>
            </a:r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»</a:t>
            </a:r>
          </a:p>
          <a:p>
            <a:r>
              <a:rPr lang="ru-RU" sz="11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о правильности определения сметной стоимости по компенсируемым затратам</a:t>
            </a:r>
          </a:p>
          <a:p>
            <a:pPr marL="171450" indent="-171450">
              <a:buFontTx/>
              <a:buChar char="-"/>
            </a:pPr>
            <a:endParaRPr lang="ru-RU" sz="1100" dirty="0" smtClean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1" name="그룹 44"/>
          <p:cNvGrpSpPr/>
          <p:nvPr/>
        </p:nvGrpSpPr>
        <p:grpSpPr>
          <a:xfrm>
            <a:off x="3491880" y="4518867"/>
            <a:ext cx="1527175" cy="456257"/>
            <a:chOff x="460115" y="3362399"/>
            <a:chExt cx="1527175" cy="456257"/>
          </a:xfrm>
        </p:grpSpPr>
        <p:sp>
          <p:nvSpPr>
            <p:cNvPr id="32" name="TextBox 31"/>
            <p:cNvSpPr txBox="1"/>
            <p:nvPr/>
          </p:nvSpPr>
          <p:spPr bwMode="auto">
            <a:xfrm>
              <a:off x="460115" y="3587824"/>
              <a:ext cx="1527175" cy="2308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28600" indent="-22860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altLang="ko-KR" sz="9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sp>
          <p:nvSpPr>
            <p:cNvPr id="33" name="TextBox 32"/>
            <p:cNvSpPr txBox="1">
              <a:spLocks noChangeArrowheads="1"/>
            </p:cNvSpPr>
            <p:nvPr/>
          </p:nvSpPr>
          <p:spPr bwMode="auto">
            <a:xfrm>
              <a:off x="529965" y="3362399"/>
              <a:ext cx="138747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altLang="ko-KR" sz="900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Локальные очистные сооружения</a:t>
              </a:r>
              <a:endParaRPr lang="en-US" altLang="ko-KR" sz="900" dirty="0">
                <a:solidFill>
                  <a:schemeClr val="bg2"/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pic>
        <p:nvPicPr>
          <p:cNvPr id="34" name="Picture 3" descr="C:\Users\DembitskiyMN\Desktop\no-translate-detected_318-44259 копия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300" y="3651870"/>
            <a:ext cx="706067" cy="706067"/>
          </a:xfrm>
          <a:prstGeom prst="rect">
            <a:avLst/>
          </a:prstGeom>
          <a:noFill/>
        </p:spPr>
      </p:pic>
      <p:pic>
        <p:nvPicPr>
          <p:cNvPr id="35" name="Picture 4" descr="C:\Users\DembitskiyMN\Desktop\lightbulb-312459_64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39936" y="3651870"/>
            <a:ext cx="457880" cy="676774"/>
          </a:xfrm>
          <a:prstGeom prst="rect">
            <a:avLst/>
          </a:prstGeom>
          <a:noFill/>
        </p:spPr>
      </p:pic>
      <p:pic>
        <p:nvPicPr>
          <p:cNvPr id="36" name="Picture 5" descr="C:\Users\DembitskiyMN\Desktop\1bbb91d2e3cf522eb322fc3a583e58bea010356c_original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39752" y="3435846"/>
            <a:ext cx="1269656" cy="1107230"/>
          </a:xfrm>
          <a:prstGeom prst="rect">
            <a:avLst/>
          </a:prstGeom>
          <a:noFill/>
        </p:spPr>
      </p:pic>
      <p:pic>
        <p:nvPicPr>
          <p:cNvPr id="37" name="Picture 6" descr="C:\Users\DembitskiyMN\Desktop\peskootelitel_dlya_chemy_1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00476" y="3795886"/>
            <a:ext cx="909985" cy="498216"/>
          </a:xfrm>
          <a:prstGeom prst="rect">
            <a:avLst/>
          </a:prstGeom>
          <a:noFill/>
        </p:spPr>
      </p:pic>
      <p:grpSp>
        <p:nvGrpSpPr>
          <p:cNvPr id="41" name="그룹 44"/>
          <p:cNvGrpSpPr/>
          <p:nvPr/>
        </p:nvGrpSpPr>
        <p:grpSpPr>
          <a:xfrm>
            <a:off x="6300192" y="4421126"/>
            <a:ext cx="1527175" cy="646331"/>
            <a:chOff x="460115" y="3362399"/>
            <a:chExt cx="1527175" cy="646331"/>
          </a:xfrm>
        </p:grpSpPr>
        <p:sp>
          <p:nvSpPr>
            <p:cNvPr id="42" name="TextBox 41"/>
            <p:cNvSpPr txBox="1"/>
            <p:nvPr/>
          </p:nvSpPr>
          <p:spPr bwMode="auto">
            <a:xfrm>
              <a:off x="460115" y="3587824"/>
              <a:ext cx="1527175" cy="2308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28600" indent="-22860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altLang="ko-KR" sz="9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sp>
          <p:nvSpPr>
            <p:cNvPr id="43" name="TextBox 42"/>
            <p:cNvSpPr txBox="1">
              <a:spLocks noChangeArrowheads="1"/>
            </p:cNvSpPr>
            <p:nvPr/>
          </p:nvSpPr>
          <p:spPr bwMode="auto">
            <a:xfrm>
              <a:off x="529965" y="3362399"/>
              <a:ext cx="138747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altLang="ko-KR" sz="900" dirty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Дорожная инфраструктура</a:t>
              </a:r>
            </a:p>
            <a:p>
              <a:pPr algn="ctr">
                <a:defRPr/>
              </a:pPr>
              <a:r>
                <a:rPr lang="ru-RU" altLang="ko-KR" sz="900" dirty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(автомобильные дороги)</a:t>
              </a:r>
            </a:p>
          </p:txBody>
        </p:sp>
      </p:grpSp>
      <p:pic>
        <p:nvPicPr>
          <p:cNvPr id="44" name="Picture 5" descr="C:\Users\DembitskiyMN\Desktop\4815_trainIcon.png"/>
          <p:cNvPicPr>
            <a:picLocks noChangeAspect="1" noChangeArrowheads="1"/>
          </p:cNvPicPr>
          <p:nvPr/>
        </p:nvPicPr>
        <p:blipFill>
          <a:blip r:embed="rId9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217" y="3644479"/>
            <a:ext cx="800941" cy="72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C:\Users\DembitskiyMN\Desktop\images.png"/>
          <p:cNvPicPr>
            <a:picLocks noChangeAspect="1" noChangeArrowheads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08" y="3708048"/>
            <a:ext cx="673891" cy="67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496" y="4556653"/>
            <a:ext cx="11496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ko-KR" sz="900" dirty="0">
                <a:solidFill>
                  <a:schemeClr val="bg2"/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rPr>
              <a:t>Водоснабжение</a:t>
            </a:r>
            <a:endParaRPr lang="en-US" altLang="ko-KR" sz="900" dirty="0">
              <a:solidFill>
                <a:schemeClr val="bg2"/>
              </a:solidFill>
              <a:latin typeface="Century Gothic" panose="020B0502020202020204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1187624" y="4555696"/>
            <a:ext cx="120417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ko-KR" sz="900" dirty="0" smtClean="0">
                <a:solidFill>
                  <a:schemeClr val="bg2"/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rPr>
              <a:t>Электрификация</a:t>
            </a:r>
            <a:endParaRPr lang="en-US" altLang="ko-KR" sz="900" dirty="0">
              <a:solidFill>
                <a:schemeClr val="bg2"/>
              </a:solidFill>
              <a:latin typeface="Century Gothic" panose="020B0502020202020204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2492717" y="4555696"/>
            <a:ext cx="96372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ko-KR" sz="900" dirty="0" smtClean="0">
                <a:solidFill>
                  <a:schemeClr val="bg2"/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rPr>
              <a:t>Газификация</a:t>
            </a:r>
            <a:endParaRPr lang="en-US" altLang="ko-KR" sz="900" dirty="0">
              <a:solidFill>
                <a:schemeClr val="bg2"/>
              </a:solidFill>
              <a:latin typeface="Century Gothic" panose="020B0502020202020204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4932040" y="4518867"/>
            <a:ext cx="1587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ko-KR" sz="900" dirty="0">
                <a:solidFill>
                  <a:schemeClr val="bg2"/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rPr>
              <a:t>Железнодорожные пути</a:t>
            </a:r>
          </a:p>
          <a:p>
            <a:pPr algn="ctr">
              <a:defRPr/>
            </a:pPr>
            <a:r>
              <a:rPr lang="ru-RU" altLang="ko-KR" sz="900" dirty="0">
                <a:solidFill>
                  <a:schemeClr val="bg2"/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rPr>
              <a:t>необщего пользования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251520" y="1131590"/>
            <a:ext cx="381642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до 80 млн руб. если:</a:t>
            </a:r>
          </a:p>
          <a:p>
            <a:pPr lvl="0"/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30</a:t>
            </a:r>
            <a:r>
              <a:rPr lang="ru-RU" sz="1200" b="1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новых рабочих мест с з</a:t>
            </a:r>
            <a:r>
              <a:rPr lang="en-US" sz="11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/</a:t>
            </a:r>
            <a:r>
              <a:rPr lang="ru-RU" sz="11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п </a:t>
            </a:r>
            <a:r>
              <a:rPr lang="en-US" sz="11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&gt; </a:t>
            </a:r>
            <a:r>
              <a:rPr lang="ru-RU" sz="11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46</a:t>
            </a:r>
            <a:r>
              <a:rPr lang="en-US" sz="11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тыс. руб</a:t>
            </a:r>
            <a:r>
              <a:rPr lang="ru-RU" sz="1100" b="1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ru-RU" sz="1100" dirty="0" smtClean="0">
              <a:solidFill>
                <a:schemeClr val="bg2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1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или</a:t>
            </a:r>
            <a:r>
              <a:rPr lang="ru-RU" sz="1100" b="1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45</a:t>
            </a:r>
            <a:r>
              <a:rPr lang="ru-RU" sz="1200" b="1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новых рабочих мест </a:t>
            </a:r>
            <a:r>
              <a:rPr lang="ru-RU" sz="11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с </a:t>
            </a:r>
            <a:r>
              <a:rPr lang="ru-RU" sz="11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з</a:t>
            </a:r>
            <a:r>
              <a:rPr lang="en-US" sz="11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/</a:t>
            </a:r>
            <a:r>
              <a:rPr lang="ru-RU" sz="11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п </a:t>
            </a:r>
            <a:r>
              <a:rPr lang="en-US" sz="1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&gt; </a:t>
            </a:r>
            <a:r>
              <a:rPr lang="ru-RU" sz="11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37</a:t>
            </a:r>
            <a:r>
              <a:rPr lang="en-US" sz="11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тыс. руб</a:t>
            </a:r>
            <a:r>
              <a:rPr lang="ru-RU" sz="11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  <a:r>
              <a:rPr lang="ru-RU" sz="11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;</a:t>
            </a:r>
          </a:p>
          <a:p>
            <a:pPr lvl="0"/>
            <a:r>
              <a:rPr lang="ru-RU" sz="11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Инвестиции от </a:t>
            </a:r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100 млн</a:t>
            </a:r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до </a:t>
            </a:r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 млрд руб</a:t>
            </a:r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pPr lvl="0"/>
            <a:endParaRPr lang="ru-RU" sz="1100" dirty="0" smtClean="0">
              <a:solidFill>
                <a:schemeClr val="bg2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до 100 </a:t>
            </a:r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</a:rPr>
              <a:t>млн руб. если:</a:t>
            </a:r>
          </a:p>
          <a:p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50</a:t>
            </a:r>
            <a:r>
              <a:rPr lang="ru-RU" sz="1100" b="1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новых рабочих мест с з</a:t>
            </a:r>
            <a:r>
              <a:rPr lang="en-US" sz="11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/</a:t>
            </a:r>
            <a:r>
              <a:rPr lang="ru-RU" sz="11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п </a:t>
            </a:r>
            <a:r>
              <a:rPr lang="en-US" sz="1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&gt; </a:t>
            </a:r>
            <a:r>
              <a:rPr lang="ru-RU" sz="1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46</a:t>
            </a:r>
            <a:r>
              <a:rPr lang="en-US" sz="1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тыс. руб</a:t>
            </a:r>
            <a:r>
              <a:rPr lang="ru-RU" sz="11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  <a:r>
              <a:rPr lang="ru-RU" sz="11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;</a:t>
            </a:r>
            <a:endParaRPr lang="ru-RU" sz="11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sz="11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Инвестиции от </a:t>
            </a:r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млрд </a:t>
            </a:r>
            <a:r>
              <a:rPr lang="ru-RU" sz="11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до</a:t>
            </a:r>
            <a:r>
              <a:rPr lang="ru-RU" sz="11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5 млрд руб</a:t>
            </a:r>
            <a:r>
              <a:rPr lang="ru-RU" sz="11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pPr lvl="0"/>
            <a:endParaRPr lang="ru-RU" sz="11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до 200 </a:t>
            </a:r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</a:rPr>
              <a:t>млн руб. если:</a:t>
            </a:r>
          </a:p>
          <a:p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100</a:t>
            </a:r>
            <a:r>
              <a:rPr lang="ru-RU" sz="1200" b="1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новых рабочих мест с з</a:t>
            </a:r>
            <a:r>
              <a:rPr lang="en-US" sz="11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/</a:t>
            </a:r>
            <a:r>
              <a:rPr lang="ru-RU" sz="11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п </a:t>
            </a:r>
            <a:r>
              <a:rPr lang="en-US" sz="1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&gt; </a:t>
            </a:r>
            <a:r>
              <a:rPr lang="ru-RU" sz="1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46</a:t>
            </a:r>
            <a:r>
              <a:rPr lang="en-US" sz="1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тыс. руб</a:t>
            </a:r>
            <a:r>
              <a:rPr lang="ru-RU" sz="11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  <a:r>
              <a:rPr lang="ru-RU" sz="11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;</a:t>
            </a:r>
            <a:endParaRPr lang="ru-RU" sz="1100" dirty="0">
              <a:solidFill>
                <a:schemeClr val="bg2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sz="11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Инвестиции от </a:t>
            </a:r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5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млрд руб</a:t>
            </a:r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ru-RU" sz="12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3" name="Picture 3" descr="C:\Users\VelikanovVV\Desktop\heating-radiator.png"/>
          <p:cNvPicPr>
            <a:picLocks noChangeAspect="1" noChangeArrowheads="1"/>
          </p:cNvPicPr>
          <p:nvPr/>
        </p:nvPicPr>
        <p:blipFill>
          <a:blip r:embed="rId11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105" y="3700419"/>
            <a:ext cx="802216" cy="6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그룹 44"/>
          <p:cNvGrpSpPr/>
          <p:nvPr/>
        </p:nvGrpSpPr>
        <p:grpSpPr>
          <a:xfrm>
            <a:off x="7616825" y="4573166"/>
            <a:ext cx="1527175" cy="321892"/>
            <a:chOff x="460115" y="3496764"/>
            <a:chExt cx="1527175" cy="321892"/>
          </a:xfrm>
        </p:grpSpPr>
        <p:sp>
          <p:nvSpPr>
            <p:cNvPr id="75" name="TextBox 74"/>
            <p:cNvSpPr txBox="1"/>
            <p:nvPr/>
          </p:nvSpPr>
          <p:spPr bwMode="auto">
            <a:xfrm>
              <a:off x="460115" y="3587824"/>
              <a:ext cx="1527175" cy="2308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28600" indent="-22860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altLang="ko-KR" sz="9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sp>
          <p:nvSpPr>
            <p:cNvPr id="76" name="TextBox 75"/>
            <p:cNvSpPr txBox="1">
              <a:spLocks noChangeArrowheads="1"/>
            </p:cNvSpPr>
            <p:nvPr/>
          </p:nvSpPr>
          <p:spPr bwMode="auto">
            <a:xfrm>
              <a:off x="529965" y="3496764"/>
              <a:ext cx="1387475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altLang="ko-KR" sz="900" dirty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Теплоснабжение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07272" y="746238"/>
            <a:ext cx="86612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Субсидия для новых предприятий или предприятий, расширяющих свои производственные мощности</a:t>
            </a:r>
            <a:endParaRPr lang="ru-RU" sz="12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78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ФОНД РАЗВИТИЯ ПРОМЫШЛЕННОСТИ МОСКОВСКОЙ ОБЛАСТИ</a:t>
            </a:r>
          </a:p>
          <a:p>
            <a:r>
              <a:rPr lang="en-US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www.frpmo.ru</a:t>
            </a:r>
            <a:endParaRPr lang="ru-RU" sz="10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21</a:t>
            </a:r>
            <a:endParaRPr lang="ru-RU" dirty="0">
              <a:latin typeface="Century Gothic" panose="020B0502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19088"/>
              </p:ext>
            </p:extLst>
          </p:nvPr>
        </p:nvGraphicFramePr>
        <p:xfrm>
          <a:off x="467544" y="1491630"/>
          <a:ext cx="8280920" cy="216916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37499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705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440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1633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Программа финансирования</a:t>
                      </a:r>
                      <a:endParaRPr lang="ru-RU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Сумма займа</a:t>
                      </a:r>
                    </a:p>
                    <a:p>
                      <a:pPr algn="ctr"/>
                      <a:r>
                        <a:rPr lang="ru-RU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млн</a:t>
                      </a:r>
                      <a:r>
                        <a:rPr lang="ru-RU" baseline="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руб.</a:t>
                      </a:r>
                      <a:endParaRPr lang="ru-RU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Процентная ставка</a:t>
                      </a:r>
                      <a:endParaRPr lang="ru-RU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Приобретение оборудования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20</a:t>
                      </a:r>
                      <a:r>
                        <a:rPr lang="ru-RU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- 300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2%</a:t>
                      </a:r>
                    </a:p>
                    <a:p>
                      <a:pPr algn="ctr"/>
                      <a:r>
                        <a:rPr lang="ru-RU" sz="9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при обеспечении банковской гарантией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при других видах обеспечения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Проекты пищевой и</a:t>
                      </a:r>
                      <a:r>
                        <a:rPr lang="en-US" baseline="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перерабатывающей промышленности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20</a:t>
                      </a:r>
                      <a:r>
                        <a:rPr lang="ru-RU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- </a:t>
                      </a:r>
                      <a:r>
                        <a:rPr lang="en-US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r>
                        <a:rPr lang="ru-RU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3%</a:t>
                      </a:r>
                    </a:p>
                    <a:p>
                      <a:pPr algn="ctr"/>
                      <a:r>
                        <a:rPr lang="ru-RU" sz="9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первые 3 года при банковской гарантии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при других видах обеспечения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Лизинговые проекты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20</a:t>
                      </a:r>
                      <a:r>
                        <a:rPr lang="ru-RU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- 300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1%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816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ПОРТАЛ КООПЕРАЦИИ ПРОМЫШЛЕННЫХ ПРЕДПРИЯТИЙ МОСКОВСКОЙ ОБЛАСТИ</a:t>
            </a:r>
          </a:p>
          <a:p>
            <a:r>
              <a:rPr lang="en-US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www.prom.mosreg.ru</a:t>
            </a:r>
            <a:endParaRPr lang="ru-RU" sz="10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22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99992" y="895236"/>
            <a:ext cx="446449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altLang="ko-KR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Поиск по </a:t>
            </a:r>
            <a:r>
              <a:rPr lang="ru-RU" altLang="ko-KR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производимой</a:t>
            </a:r>
            <a:r>
              <a:rPr lang="en-US" altLang="ko-KR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/</a:t>
            </a:r>
            <a:r>
              <a:rPr lang="ru-RU" altLang="ko-KR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закупаемой</a:t>
            </a:r>
          </a:p>
          <a:p>
            <a:pPr lvl="0">
              <a:defRPr/>
            </a:pPr>
            <a:r>
              <a:rPr lang="ru-RU" altLang="ko-KR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номенклатуре</a:t>
            </a:r>
          </a:p>
          <a:p>
            <a:pPr lvl="0">
              <a:defRPr/>
            </a:pPr>
            <a:endParaRPr lang="ru-RU" altLang="ko-KR" sz="1200" dirty="0" smtClean="0">
              <a:solidFill>
                <a:schemeClr val="bg2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altLang="ko-KR" sz="12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Поиск по </a:t>
            </a:r>
            <a:r>
              <a:rPr lang="ru-RU" altLang="ko-KR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планам закупок </a:t>
            </a:r>
            <a:r>
              <a:rPr lang="ru-RU" altLang="ko-KR" b="1" dirty="0" err="1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госкорпораций</a:t>
            </a:r>
            <a:endParaRPr lang="ru-RU" altLang="ko-KR" b="1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>
              <a:defRPr/>
            </a:pPr>
            <a:endParaRPr lang="en-US" altLang="ko-KR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altLang="ko-KR" sz="12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Поиск по </a:t>
            </a:r>
            <a:r>
              <a:rPr lang="ru-RU" altLang="ko-KR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уникальным </a:t>
            </a:r>
            <a:r>
              <a:rPr lang="ru-RU" altLang="ko-KR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заявкам</a:t>
            </a:r>
          </a:p>
          <a:p>
            <a:pPr>
              <a:defRPr/>
            </a:pPr>
            <a:r>
              <a:rPr lang="ru-RU" altLang="ko-KR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промышленных предприятий</a:t>
            </a:r>
          </a:p>
          <a:p>
            <a:pPr>
              <a:defRPr/>
            </a:pPr>
            <a:endParaRPr lang="en-US" altLang="ko-KR" sz="1200" dirty="0">
              <a:solidFill>
                <a:schemeClr val="bg2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altLang="ko-KR" sz="12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Поиск </a:t>
            </a:r>
            <a:r>
              <a:rPr lang="ru-RU" altLang="ko-KR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промышленных </a:t>
            </a:r>
            <a:r>
              <a:rPr lang="ru-RU" altLang="ko-KR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предприятий</a:t>
            </a:r>
            <a:endParaRPr lang="ru-RU" altLang="ko-KR" sz="1200" b="1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altLang="ko-KR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по </a:t>
            </a:r>
            <a:r>
              <a:rPr lang="ru-RU" altLang="ko-KR" sz="12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различным критериям</a:t>
            </a:r>
            <a:endParaRPr lang="en-US" altLang="ko-KR" sz="1200" dirty="0">
              <a:solidFill>
                <a:schemeClr val="bg2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lvl="0">
              <a:defRPr/>
            </a:pPr>
            <a:endParaRPr lang="ru-RU" altLang="ko-KR" sz="1200" dirty="0" smtClean="0">
              <a:solidFill>
                <a:schemeClr val="bg2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lvl="0">
              <a:defRPr/>
            </a:pPr>
            <a:r>
              <a:rPr lang="ru-RU" altLang="ko-KR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Поиск по </a:t>
            </a:r>
            <a:r>
              <a:rPr lang="ru-RU" altLang="ko-KR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объектам бюджетного строительства </a:t>
            </a:r>
            <a:r>
              <a:rPr lang="ru-RU" altLang="ko-KR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на территории МО</a:t>
            </a:r>
            <a:r>
              <a:rPr lang="en-US" altLang="ko-KR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/>
            </a:r>
            <a:br>
              <a:rPr lang="en-US" altLang="ko-KR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</a:br>
            <a:r>
              <a:rPr lang="en-US" altLang="ko-KR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/>
            </a:r>
            <a:br>
              <a:rPr lang="en-US" altLang="ko-KR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</a:br>
            <a:r>
              <a:rPr lang="ru-RU" altLang="ko-KR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Поиск по </a:t>
            </a:r>
            <a:r>
              <a:rPr lang="ru-RU" altLang="ko-KR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промышленным предприятиям</a:t>
            </a:r>
          </a:p>
          <a:p>
            <a:pPr lvl="0">
              <a:defRPr/>
            </a:pPr>
            <a:r>
              <a:rPr lang="ru-RU" altLang="ko-KR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г. Москвы</a:t>
            </a:r>
          </a:p>
          <a:p>
            <a:pPr lvl="0">
              <a:defRPr/>
            </a:pPr>
            <a:endParaRPr lang="ru-RU" altLang="ko-KR" sz="1200" dirty="0">
              <a:solidFill>
                <a:schemeClr val="bg2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lvl="0">
              <a:defRPr/>
            </a:pPr>
            <a:r>
              <a:rPr lang="ru-RU" altLang="ko-KR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Получение всех </a:t>
            </a:r>
            <a:r>
              <a:rPr lang="ru-RU" altLang="ko-KR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актуальных новостей </a:t>
            </a:r>
            <a:r>
              <a:rPr lang="ru-RU" altLang="ko-KR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от Министерства инвестиций и инноваций МО</a:t>
            </a:r>
            <a:endParaRPr lang="en-US" altLang="ko-KR" sz="1200" dirty="0">
              <a:solidFill>
                <a:schemeClr val="bg2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pic>
        <p:nvPicPr>
          <p:cNvPr id="1026" name="Picture 2" descr="C:\Users\DembitskiyMN\Desktop\16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53628"/>
            <a:ext cx="3862736" cy="386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44287" y="1876018"/>
            <a:ext cx="2589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www.prom.mosreg.ru</a:t>
            </a:r>
            <a:endParaRPr lang="ru-RU" sz="18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2783" y="2202999"/>
            <a:ext cx="2492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Портал полностью бесплатный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70240" y="845299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</a:rPr>
              <a:t>✔</a:t>
            </a:r>
            <a:endParaRPr lang="ru-RU" sz="3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70240" y="1347614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</a:rPr>
              <a:t>✔</a:t>
            </a:r>
            <a:endParaRPr lang="ru-RU" sz="3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70240" y="1879833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</a:rPr>
              <a:t>✔</a:t>
            </a:r>
            <a:endParaRPr lang="ru-RU" sz="3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70240" y="2464608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</a:rPr>
              <a:t>✔</a:t>
            </a:r>
            <a:endParaRPr lang="ru-RU" sz="3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70240" y="3003798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</a:rPr>
              <a:t>✔</a:t>
            </a:r>
            <a:endParaRPr lang="ru-RU" sz="3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70240" y="3622487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</a:rPr>
              <a:t>✔</a:t>
            </a:r>
            <a:endParaRPr lang="ru-RU" sz="3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70240" y="4183938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</a:rPr>
              <a:t>✔</a:t>
            </a:r>
            <a:endParaRPr lang="ru-RU" sz="3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90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7992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ФОНД ПОДДЕРЖКИ ВНЕШНЕЭКОНОМИЧЕСКОЙ ДЕЯТЕЛЬНОСТИ МОСКОВСКОЙ ОБЛАСТИ</a:t>
            </a:r>
            <a:endParaRPr lang="ru-RU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000" dirty="0" smtClean="0">
                <a:latin typeface="Century Gothic" panose="020B0502020202020204" pitchFamily="34" charset="0"/>
              </a:rPr>
              <a:t>www.exportmo.ru</a:t>
            </a:r>
            <a:endParaRPr lang="ru-RU" sz="1000" dirty="0" smtClean="0">
              <a:latin typeface="Century Gothic" panose="020B0502020202020204" pitchFamily="34" charset="0"/>
            </a:endParaRPr>
          </a:p>
          <a:p>
            <a:r>
              <a:rPr lang="en-US" sz="1000" dirty="0">
                <a:latin typeface="Century Gothic" panose="020B0502020202020204" pitchFamily="34" charset="0"/>
              </a:rPr>
              <a:t>+7 (926) 906-76-67</a:t>
            </a:r>
            <a:endParaRPr lang="ru-RU" sz="1000" dirty="0">
              <a:latin typeface="Century Gothic" panose="020B0502020202020204" pitchFamily="34" charset="0"/>
            </a:endParaRPr>
          </a:p>
          <a:p>
            <a:r>
              <a:rPr lang="en-US" sz="1000" dirty="0" smtClean="0">
                <a:latin typeface="Century Gothic" panose="020B0502020202020204" pitchFamily="34" charset="0"/>
              </a:rPr>
              <a:t>fondexport@mail.ru</a:t>
            </a:r>
            <a:endParaRPr lang="en-US" sz="1000" dirty="0"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23</a:t>
            </a:r>
            <a:endParaRPr lang="ru-RU" dirty="0">
              <a:latin typeface="Century Gothic" panose="020B050202020202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735208"/>
              </p:ext>
            </p:extLst>
          </p:nvPr>
        </p:nvGraphicFramePr>
        <p:xfrm>
          <a:off x="251520" y="1707654"/>
          <a:ext cx="8568952" cy="2870056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8568952"/>
              </a:tblGrid>
              <a:tr h="288032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Направления поддержки</a:t>
                      </a:r>
                      <a:endParaRPr lang="ru-RU" sz="12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ru-RU" sz="1200" b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Консультирование экспортеров</a:t>
                      </a:r>
                    </a:p>
                  </a:txBody>
                  <a:tcPr/>
                </a:tc>
              </a:tr>
              <a:tr h="277232">
                <a:tc>
                  <a:txBody>
                    <a:bodyPr/>
                    <a:lstStyle/>
                    <a:p>
                      <a:pPr lvl="0"/>
                      <a:r>
                        <a:rPr lang="ru-RU" sz="1200" b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Проведение обучающих мероприятий</a:t>
                      </a: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lvl="0"/>
                      <a:r>
                        <a:rPr lang="ru-RU" sz="1200" b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Организации участия в </a:t>
                      </a:r>
                      <a:r>
                        <a:rPr lang="ru-RU" sz="1200" b="0" dirty="0" err="1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выставочно</a:t>
                      </a:r>
                      <a:r>
                        <a:rPr lang="ru-RU" sz="1200" b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-ярмарочных мероприятиях,</a:t>
                      </a:r>
                      <a:r>
                        <a:rPr lang="ru-RU" sz="1200" b="0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ru-RU" sz="1200" b="1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 том числе оплата</a:t>
                      </a:r>
                      <a:r>
                        <a:rPr lang="ru-RU" sz="1200" b="0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:</a:t>
                      </a:r>
                      <a:endParaRPr lang="ru-RU" sz="1200" b="0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71450" lvl="0" indent="-171450">
                        <a:buFontTx/>
                        <a:buChar char="-"/>
                      </a:pPr>
                      <a:r>
                        <a:rPr lang="ru-RU" sz="1200" b="0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аренды площади, застройки и монтажа стенда;</a:t>
                      </a:r>
                    </a:p>
                    <a:p>
                      <a:pPr marL="171450" lvl="0" indent="-171450">
                        <a:buFontTx/>
                        <a:buChar char="-"/>
                      </a:pPr>
                      <a:r>
                        <a:rPr lang="ru-RU" sz="1200" b="0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помещения для переговоров;</a:t>
                      </a:r>
                    </a:p>
                    <a:p>
                      <a:pPr marL="171450" lvl="0" indent="-171450">
                        <a:buFontTx/>
                        <a:buChar char="-"/>
                      </a:pPr>
                      <a:r>
                        <a:rPr lang="ru-RU" sz="1200" b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услуг переводчика</a:t>
                      </a: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lvl="0"/>
                      <a:r>
                        <a:rPr lang="ru-RU" sz="1200" b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Организации участия в бизнес-миссиях,</a:t>
                      </a:r>
                      <a:r>
                        <a:rPr lang="ru-RU" sz="1200" b="0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ru-RU" sz="1200" b="1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 том числе оплата</a:t>
                      </a:r>
                      <a:r>
                        <a:rPr lang="ru-RU" sz="1200" b="0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:</a:t>
                      </a:r>
                      <a:endParaRPr lang="ru-RU" sz="1200" b="0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71450" lvl="0" indent="-171450">
                        <a:buFontTx/>
                        <a:buChar char="-"/>
                      </a:pPr>
                      <a:r>
                        <a:rPr lang="ru-RU" sz="1200" b="0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помещения для переговоров;</a:t>
                      </a:r>
                    </a:p>
                    <a:p>
                      <a:pPr marL="171450" lvl="0" indent="-171450">
                        <a:buFontTx/>
                        <a:buChar char="-"/>
                      </a:pPr>
                      <a:r>
                        <a:rPr lang="ru-RU" sz="1200" b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услуг переводчика;</a:t>
                      </a:r>
                    </a:p>
                    <a:p>
                      <a:pPr marL="171450" lvl="0" indent="-171450">
                        <a:buFontTx/>
                        <a:buChar char="-"/>
                      </a:pPr>
                      <a:r>
                        <a:rPr lang="ru-RU" sz="1200" b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услуг по перевозке субъектов МСП от места прибытия до места размещения</a:t>
                      </a:r>
                      <a:r>
                        <a:rPr lang="ru-RU" sz="1200" b="0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ru-RU" sz="1200" b="0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lvl="0"/>
                      <a:r>
                        <a:rPr lang="ru-RU" sz="1200" b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Содействие в выходе на международные рынки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5606" y="1019512"/>
            <a:ext cx="8828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Для получения поддержки необходимо попасть в реестр экспортно-ориентированных предприятий МО.</a:t>
            </a:r>
          </a:p>
          <a:p>
            <a:r>
              <a:rPr lang="ru-RU" sz="12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Для этого необходимо обратиться в Фонд и заполнить соответствующую форму.</a:t>
            </a:r>
          </a:p>
        </p:txBody>
      </p:sp>
    </p:spTree>
    <p:extLst>
      <p:ext uri="{BB962C8B-B14F-4D97-AF65-F5344CB8AC3E}">
        <p14:creationId xmlns:p14="http://schemas.microsoft.com/office/powerpoint/2010/main" val="329895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УПРАВЛЕНИЕ ПОДДЕРЖКИ И </a:t>
            </a:r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РАЗВИТИЯ ПРЕДПРИНИМАТЕЛЬСТВА</a:t>
            </a:r>
          </a:p>
          <a:p>
            <a:r>
              <a:rPr lang="ru-RU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Начальник Управления – </a:t>
            </a:r>
            <a:r>
              <a:rPr lang="ru-RU" sz="1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Людмила </a:t>
            </a:r>
            <a:r>
              <a:rPr lang="ru-RU" sz="1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Лисятникова</a:t>
            </a:r>
            <a:r>
              <a:rPr lang="ru-RU" sz="1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,</a:t>
            </a:r>
            <a:endParaRPr lang="ru-RU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+7(498) 602-06-04, доб. </a:t>
            </a:r>
            <a:r>
              <a:rPr lang="ru-RU" sz="1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4-08-66</a:t>
            </a:r>
          </a:p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LisyatnikovaLL@mosreg.ru</a:t>
            </a:r>
            <a:endParaRPr lang="ru-RU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ru-RU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24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7664" y="2355726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Программы поддержки малого и </a:t>
            </a:r>
            <a:r>
              <a:rPr lang="ru-RU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среднего предпринимательства</a:t>
            </a:r>
            <a:endParaRPr lang="ru-RU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60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КОМПЕНСАЦИЯ ЗАТРАТ НА ПОКУПКУ ОБОРУДОВАНИЯ</a:t>
            </a:r>
            <a:endParaRPr lang="ru-RU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latin typeface="Century Gothic" panose="020B0502020202020204" pitchFamily="34" charset="0"/>
              </a:rPr>
              <a:t>Постановление Правительства МО от 25.10.2016 N 788/39</a:t>
            </a: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25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6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253" y="915567"/>
            <a:ext cx="1908720" cy="114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01437" y="915566"/>
            <a:ext cx="1908720" cy="114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 bwMode="auto">
          <a:xfrm>
            <a:off x="467544" y="2333215"/>
            <a:ext cx="4248472" cy="260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не </a:t>
            </a: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более </a:t>
            </a: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 млн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руб. </a:t>
            </a:r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 </a:t>
            </a:r>
          </a:p>
          <a:p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не </a:t>
            </a: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более </a:t>
            </a: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50 % </a:t>
            </a: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от фактически произведенных затрат по закупке </a:t>
            </a: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оборудования, устройств, механизмов, станков, приборов, аппаратов, агрегатов, установок, машин, спецтехники для создания и (или) развития либо модернизации производства</a:t>
            </a:r>
          </a:p>
          <a:p>
            <a:endParaRPr lang="ru-RU" sz="12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Подача конкурсных заявок  </a:t>
            </a:r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происходит</a:t>
            </a:r>
          </a:p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 раз в году в августе-сентябре</a:t>
            </a:r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заявки подаются через сайт РПГУ</a:t>
            </a:r>
          </a:p>
          <a:p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</a:t>
            </a:r>
            <a:r>
              <a:rPr lang="en-US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https://uslugi.mosreg.ru</a:t>
            </a:r>
            <a:r>
              <a:rPr lang="en-US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/</a:t>
            </a:r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)</a:t>
            </a:r>
            <a:endParaRPr lang="ru-RU" sz="12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ko-KR" altLang="en-US" sz="1100" dirty="0">
              <a:solidFill>
                <a:schemeClr val="bg2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5696" y="1318906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СУБСИДИЯ</a:t>
            </a:r>
            <a:endParaRPr lang="ru-RU" sz="16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10357" y="1334822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ОГРАНИЧЕНИЯ </a:t>
            </a:r>
            <a:endParaRPr lang="ru-RU" sz="16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4" descr="C:\Users\DembitskiyMN\Desktop\znak-0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62085" y="1322082"/>
            <a:ext cx="365214" cy="365214"/>
          </a:xfrm>
          <a:prstGeom prst="rect">
            <a:avLst/>
          </a:prstGeom>
          <a:noFill/>
        </p:spPr>
      </p:pic>
      <p:pic>
        <p:nvPicPr>
          <p:cNvPr id="15" name="Picture 2" descr="C:\Users\DembitskiyMN\Desktop\w256h2561348757719Restricted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90277" y="1252071"/>
            <a:ext cx="504056" cy="504056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 bwMode="auto">
          <a:xfrm>
            <a:off x="4820501" y="2211710"/>
            <a:ext cx="392494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оборудование, предназначенное для осуществления оптовой и розничной торговой деятельности субъектами МСП;</a:t>
            </a:r>
            <a:endParaRPr lang="en-US" sz="12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оборудование, дата изготовления (выпуска) которого более 5 лет;</a:t>
            </a: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транспортные средства (за исключением спецтехники)</a:t>
            </a:r>
          </a:p>
        </p:txBody>
      </p:sp>
    </p:spTree>
    <p:extLst>
      <p:ext uri="{BB962C8B-B14F-4D97-AF65-F5344CB8AC3E}">
        <p14:creationId xmlns:p14="http://schemas.microsoft.com/office/powerpoint/2010/main" val="242008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КОМПЕНСАЦИЯ ЗАТРАТ НА ПЕРВЫЙ ВЗНОС ПРИ ЛИЗИНГЕ ОБОРУДОВАНИЯ</a:t>
            </a:r>
            <a:endParaRPr lang="ru-RU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latin typeface="Century Gothic" panose="020B0502020202020204" pitchFamily="34" charset="0"/>
              </a:rPr>
              <a:t>Постановление Правительства МО от 25.10.2016 N 788/39</a:t>
            </a: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26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6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253" y="987575"/>
            <a:ext cx="1908720" cy="114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01437" y="987574"/>
            <a:ext cx="1908720" cy="114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810357" y="1406830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ОГРАНИЧЕНИЯ </a:t>
            </a:r>
            <a:endParaRPr lang="ru-RU" sz="16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4" descr="C:\Users\DembitskiyMN\Desktop\znak-0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62085" y="1394090"/>
            <a:ext cx="365214" cy="365214"/>
          </a:xfrm>
          <a:prstGeom prst="rect">
            <a:avLst/>
          </a:prstGeom>
          <a:noFill/>
        </p:spPr>
      </p:pic>
      <p:pic>
        <p:nvPicPr>
          <p:cNvPr id="15" name="Picture 2" descr="C:\Users\DembitskiyMN\Desktop\w256h2561348757719Restricted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90277" y="1324079"/>
            <a:ext cx="504056" cy="504056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835696" y="1390914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СУБСИДИЯ</a:t>
            </a:r>
            <a:endParaRPr lang="ru-RU" sz="16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467544" y="2211710"/>
            <a:ext cx="4190685" cy="297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не </a:t>
            </a: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более </a:t>
            </a: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 млн руб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 </a:t>
            </a:r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 </a:t>
            </a:r>
            <a:endParaRPr lang="ru-RU" sz="12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не </a:t>
            </a: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более </a:t>
            </a: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70 % </a:t>
            </a: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от </a:t>
            </a:r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фактически уплаченного </a:t>
            </a:r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первого </a:t>
            </a: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взноса  (аванса) по договорам </a:t>
            </a:r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лизин</a:t>
            </a:r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га</a:t>
            </a:r>
          </a:p>
          <a:p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 </a:t>
            </a: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закупке </a:t>
            </a: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оборудования, устройств, механизмов, станков, приборов, аппаратов, агрегатов, установок, машин, спецтехники для создания и (или) развития либо модернизации производства</a:t>
            </a:r>
          </a:p>
          <a:p>
            <a:endParaRPr lang="en-US" sz="1200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en-US" sz="12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Подача конкурсных заявок  происходит </a:t>
            </a:r>
            <a:endParaRPr lang="ru-RU" sz="1200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 </a:t>
            </a: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раз в году в августе -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сентябре</a:t>
            </a:r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заявки </a:t>
            </a: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подаются через сайт РПГУ</a:t>
            </a:r>
          </a:p>
          <a:p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</a:t>
            </a:r>
            <a:r>
              <a:rPr lang="en-US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https://uslugi.mosreg.ru/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)</a:t>
            </a:r>
          </a:p>
          <a:p>
            <a:endParaRPr lang="ru-RU" sz="12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ko-KR" altLang="en-US" sz="11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4820501" y="2211710"/>
            <a:ext cx="392494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оборудование, предназначенное для осуществления оптовой и розничной торговой деятельности субъектами МСП;</a:t>
            </a:r>
            <a:endParaRPr lang="en-US" sz="12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оборудование, дата изготовления (выпуска) которого более 5 лет;</a:t>
            </a: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транспортные средства (за исключением спецтехники)</a:t>
            </a:r>
          </a:p>
        </p:txBody>
      </p:sp>
    </p:spTree>
    <p:extLst>
      <p:ext uri="{BB962C8B-B14F-4D97-AF65-F5344CB8AC3E}">
        <p14:creationId xmlns:p14="http://schemas.microsoft.com/office/powerpoint/2010/main" val="103409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7992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ОСОБЫЕ РЕЖИМЫ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НАЛОГООБЛОЖЕНИЯ ДЛЯ </a:t>
            </a: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СУБЪЕКТОВ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МСП</a:t>
            </a:r>
            <a:endParaRPr lang="ru-RU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27</a:t>
            </a:r>
            <a:endParaRPr lang="ru-RU" dirty="0">
              <a:latin typeface="Century Gothic" panose="020B0502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502983"/>
              </p:ext>
            </p:extLst>
          </p:nvPr>
        </p:nvGraphicFramePr>
        <p:xfrm>
          <a:off x="503548" y="925911"/>
          <a:ext cx="8208912" cy="210312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8208912"/>
              </a:tblGrid>
              <a:tr h="23372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РЕЖИМЫ НАЛОГООБЛОЖЕНИЯ</a:t>
                      </a:r>
                      <a:endParaRPr lang="ru-RU" sz="12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Патентная (ПСН) и упрощенная (УСН) система налогообложения</a:t>
                      </a:r>
                    </a:p>
                    <a:p>
                      <a:pPr algn="ctr"/>
                      <a:r>
                        <a:rPr lang="ru-RU" sz="1200" b="0" i="0" u="none" strike="noStrike" cap="none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«Налоговые каникулы»: налоговая ставка 0 % для впервые зарегистрированных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ru-RU" sz="1200" b="0" i="0" u="none" strike="noStrike" cap="none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ИП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ru-RU" sz="1200" b="0" i="0" u="none" strike="noStrike" cap="none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на 2 года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д</a:t>
                      </a:r>
                      <a:r>
                        <a:rPr lang="ru-RU" sz="1200" b="0" i="0" u="none" strike="noStrike" cap="none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ля ПСН по 37 видам деятельности (производственная, социальная + бытовые услуги населению)</a:t>
                      </a:r>
                      <a:r>
                        <a:rPr lang="ru-RU" sz="1200" b="1" i="0" u="none" strike="noStrike" cap="none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  <a:sym typeface="Arial"/>
                        </a:rPr>
                        <a:t> </a:t>
                      </a:r>
                      <a:r>
                        <a:rPr lang="ru-RU" sz="1200" b="0" i="0" u="none" strike="noStrike" cap="none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и для УСН по 49 видам деятельности (производственная, социальная,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ru-RU" sz="1200" b="0" i="0" u="none" strike="noStrike" cap="none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научная + бытовые услуги населению)</a:t>
                      </a:r>
                      <a:endParaRPr lang="ru-RU" sz="1200" b="1" i="0" u="none" strike="noStrike" cap="none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itchFamily="34" charset="0"/>
                        <a:sym typeface="Arial"/>
                      </a:endParaRPr>
                    </a:p>
                    <a:p>
                      <a:pPr algn="ctr"/>
                      <a:r>
                        <a:rPr lang="ru-RU" sz="1200" b="1" i="0" u="none" strike="noStrike" cap="none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  <a:sym typeface="Arial"/>
                        </a:rPr>
                        <a:t>Льгота предоставляется по письменному заявлению и действует </a:t>
                      </a:r>
                      <a:r>
                        <a:rPr lang="ru-RU" altLang="ru-RU" sz="1200" b="1" i="1" u="none" strike="noStrike" cap="none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до 31.12.2018</a:t>
                      </a:r>
                      <a:endParaRPr lang="ru-RU" sz="1200" b="1" i="0" u="none" strike="noStrike" cap="none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itchFamily="34" charset="0"/>
                        <a:sym typeface="Arial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Упрощенная система налогообложения </a:t>
                      </a:r>
                    </a:p>
                    <a:p>
                      <a:pPr algn="ctr">
                        <a:defRPr/>
                      </a:pPr>
                      <a:r>
                        <a:rPr lang="ru-RU" sz="12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Налоговая ставка: доход – расход = 10  % для 39 видов деятельности </a:t>
                      </a:r>
                    </a:p>
                    <a:p>
                      <a:pPr algn="ctr">
                        <a:defRPr/>
                      </a:pPr>
                      <a:r>
                        <a:rPr lang="ru-RU" sz="12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в производственной, социальной и научной сферах 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itchFamily="34" charset="0"/>
                        </a:rPr>
                        <a:t> (Закон МО от 12.02.2009 № </a:t>
                      </a:r>
                      <a:r>
                        <a:rPr lang="ru-RU" sz="12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9/2009-ОЗ</a:t>
                      </a:r>
                      <a:r>
                        <a:rPr lang="ru-RU" sz="12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itchFamily="34" charset="0"/>
                        </a:rPr>
                        <a:t>)</a:t>
                      </a:r>
                      <a:endParaRPr lang="ru-RU" sz="12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755576" y="3435846"/>
            <a:ext cx="759633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ТРЕХЛЕТНИЙ МОРАТОРИЙ НА ПЛАНОВЫЕ ПРОВЕРКИ МСП ВВЕДЕН</a:t>
            </a:r>
          </a:p>
          <a:p>
            <a:pPr algn="ctr"/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 1 ЯНВАРЯ 2016 ГОДА ПО 31 ДЕКАБРЯ 2018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ГОДА</a:t>
            </a:r>
          </a:p>
          <a:p>
            <a:pPr algn="ctr"/>
            <a:r>
              <a:rPr lang="ru-RU" sz="1200" dirty="0" smtClean="0">
                <a:latin typeface="Century Gothic" panose="020B0502020202020204" pitchFamily="34" charset="0"/>
              </a:rPr>
              <a:t>23.10.18 в рамках предпринимательского форума </a:t>
            </a:r>
            <a:r>
              <a:rPr lang="ru-RU" sz="1200" dirty="0">
                <a:latin typeface="Century Gothic" panose="020B0502020202020204" pitchFamily="34" charset="0"/>
              </a:rPr>
              <a:t>Общероссийской общественной организации малого и среднего предпринимательства «ОПОРА РОССИИ» «Малый бизнес – национальный проект!» </a:t>
            </a:r>
            <a:r>
              <a:rPr lang="ru-RU" sz="1200" dirty="0" smtClean="0">
                <a:latin typeface="Century Gothic" panose="020B0502020202020204" pitchFamily="34" charset="0"/>
              </a:rPr>
              <a:t>Президент </a:t>
            </a:r>
            <a:r>
              <a:rPr lang="ru-RU" sz="1200" dirty="0">
                <a:latin typeface="Century Gothic" panose="020B0502020202020204" pitchFamily="34" charset="0"/>
              </a:rPr>
              <a:t>Российской Федерации В.В. Путин предложил продлить мораторий на плановые проверки по госконтролю для малого бизнеса еще на два </a:t>
            </a:r>
            <a:r>
              <a:rPr lang="ru-RU" sz="1200" dirty="0" smtClean="0">
                <a:latin typeface="Century Gothic" panose="020B0502020202020204" pitchFamily="34" charset="0"/>
              </a:rPr>
              <a:t>года</a:t>
            </a:r>
            <a:endParaRPr lang="ru-RU" sz="12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81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МОСКОВСКИЙ ОБЛАСТНОЙ ФОНД РАЗВИТИЯ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МИКРОФИНАНСИРОВАНИЯ СУБЪЕКТОВ </a:t>
            </a: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МСП</a:t>
            </a:r>
          </a:p>
          <a:p>
            <a:r>
              <a:rPr lang="en-US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www.mofmicro.ru</a:t>
            </a: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28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13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316" y="1404176"/>
            <a:ext cx="1908720" cy="114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797420" y="1823431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УСЛОВИЯ</a:t>
            </a:r>
            <a:endParaRPr lang="ru-RU" sz="16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Picture 2" descr="C:\Users\DembitskiyMN\Desktop\12312312312312312555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10227" y="1723591"/>
            <a:ext cx="482495" cy="482495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251520" y="752386"/>
            <a:ext cx="85545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Предоставление </a:t>
            </a: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малым и средним предприятиям Московской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области </a:t>
            </a:r>
            <a:r>
              <a:rPr lang="ru-RU" b="1" dirty="0" err="1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микрозаймов</a:t>
            </a:r>
            <a:endParaRPr lang="ru-RU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Arial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B69B553-4B4B-4EF9-B352-D75EAD32287F}"/>
              </a:ext>
            </a:extLst>
          </p:cNvPr>
          <p:cNvSpPr txBox="1"/>
          <p:nvPr/>
        </p:nvSpPr>
        <p:spPr>
          <a:xfrm>
            <a:off x="1321806" y="1659871"/>
            <a:ext cx="2098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ЗАЙМЫ</a:t>
            </a:r>
            <a:endParaRPr lang="ru-RU" sz="32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90377" y="2266720"/>
            <a:ext cx="33136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до</a:t>
            </a:r>
            <a:r>
              <a:rPr lang="ru-RU" sz="20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 3 </a:t>
            </a:r>
            <a:r>
              <a:rPr lang="ru-RU" sz="20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млн </a:t>
            </a:r>
            <a:r>
              <a:rPr lang="ru-RU" sz="20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рублей</a:t>
            </a:r>
          </a:p>
          <a:p>
            <a:pPr algn="ctr"/>
            <a:r>
              <a:rPr lang="ru-RU" sz="2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до </a:t>
            </a:r>
            <a:r>
              <a:rPr lang="ru-RU" sz="20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3-х лет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AAF4E415-45BA-402E-9ACD-520FEC16A585}"/>
              </a:ext>
            </a:extLst>
          </p:cNvPr>
          <p:cNvSpPr/>
          <p:nvPr/>
        </p:nvSpPr>
        <p:spPr>
          <a:xfrm>
            <a:off x="568782" y="3147814"/>
            <a:ext cx="3313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chemeClr val="bg2"/>
                </a:solidFill>
                <a:latin typeface="Century Gothic" panose="020B0502020202020204" pitchFamily="34" charset="0"/>
                <a:ea typeface="Arial" charset="0"/>
              </a:rPr>
              <a:t>- на </a:t>
            </a:r>
            <a:r>
              <a:rPr lang="ru-RU" sz="1800" dirty="0">
                <a:solidFill>
                  <a:schemeClr val="bg2"/>
                </a:solidFill>
                <a:latin typeface="Century Gothic" panose="020B0502020202020204" pitchFamily="34" charset="0"/>
                <a:ea typeface="Arial" charset="0"/>
              </a:rPr>
              <a:t>развитие бизнеса</a:t>
            </a:r>
          </a:p>
          <a:p>
            <a:r>
              <a:rPr lang="ru-RU" sz="1800" dirty="0" smtClean="0">
                <a:solidFill>
                  <a:schemeClr val="bg2"/>
                </a:solidFill>
                <a:latin typeface="Century Gothic" panose="020B0502020202020204" pitchFamily="34" charset="0"/>
                <a:ea typeface="Arial" charset="0"/>
              </a:rPr>
              <a:t>- начинающему </a:t>
            </a:r>
            <a:r>
              <a:rPr lang="ru-RU" sz="1800" dirty="0">
                <a:solidFill>
                  <a:schemeClr val="bg2"/>
                </a:solidFill>
                <a:latin typeface="Century Gothic" panose="020B0502020202020204" pitchFamily="34" charset="0"/>
                <a:ea typeface="Arial" charset="0"/>
              </a:rPr>
              <a:t>бизнесу</a:t>
            </a:r>
          </a:p>
          <a:p>
            <a:r>
              <a:rPr lang="ru-RU" sz="1800" dirty="0" smtClean="0">
                <a:solidFill>
                  <a:schemeClr val="bg2"/>
                </a:solidFill>
                <a:latin typeface="Century Gothic" panose="020B0502020202020204" pitchFamily="34" charset="0"/>
                <a:ea typeface="Arial" charset="0"/>
              </a:rPr>
              <a:t>- оборотные </a:t>
            </a:r>
            <a:r>
              <a:rPr lang="ru-RU" sz="1800" dirty="0">
                <a:solidFill>
                  <a:schemeClr val="bg2"/>
                </a:solidFill>
                <a:latin typeface="Century Gothic" panose="020B0502020202020204" pitchFamily="34" charset="0"/>
                <a:ea typeface="Arial" charset="0"/>
              </a:rPr>
              <a:t>средства</a:t>
            </a:r>
          </a:p>
        </p:txBody>
      </p:sp>
      <p:sp>
        <p:nvSpPr>
          <p:cNvPr id="24" name="TextBox 23"/>
          <p:cNvSpPr txBox="1"/>
          <p:nvPr/>
        </p:nvSpPr>
        <p:spPr bwMode="auto">
          <a:xfrm>
            <a:off x="4766102" y="2455317"/>
            <a:ext cx="39249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Ставка – от </a:t>
            </a:r>
            <a:r>
              <a:rPr lang="ru-RU" sz="16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8%</a:t>
            </a:r>
            <a:r>
              <a:rPr lang="ru-RU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до </a:t>
            </a:r>
            <a:r>
              <a:rPr lang="ru-RU" sz="16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10,4%</a:t>
            </a:r>
            <a:r>
              <a:rPr lang="ru-RU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годовых</a:t>
            </a:r>
          </a:p>
          <a:p>
            <a:r>
              <a:rPr lang="ru-RU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(для промышленности и других приоритетных направлений)</a:t>
            </a:r>
            <a:endParaRPr lang="ru-RU" sz="1200" dirty="0">
              <a:solidFill>
                <a:schemeClr val="bg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chemeClr val="bg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Без дополнительных комиссий</a:t>
            </a:r>
          </a:p>
          <a:p>
            <a:r>
              <a:rPr lang="ru-RU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Гибкий график погашения (отсрочка</a:t>
            </a:r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)</a:t>
            </a:r>
            <a:endParaRPr lang="ru-RU" dirty="0">
              <a:solidFill>
                <a:schemeClr val="bg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Широкий спектр обеспечения (залог) </a:t>
            </a:r>
          </a:p>
          <a:p>
            <a:endParaRPr lang="ru-RU" dirty="0">
              <a:solidFill>
                <a:schemeClr val="bg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Срок рассмотрения </a:t>
            </a:r>
            <a:r>
              <a:rPr lang="ru-RU" sz="1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до 10 дней</a:t>
            </a:r>
          </a:p>
          <a:p>
            <a:endParaRPr lang="ru-RU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14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МОСКОВСКИЙ ОБЛАСТНОЙ ГАРАНТИЙНЫЙ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ФОНД</a:t>
            </a:r>
            <a:endParaRPr lang="en-US" b="1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www.mosreg-garant.ru</a:t>
            </a:r>
            <a:endParaRPr lang="en-US" sz="10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29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15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253" y="1203599"/>
            <a:ext cx="1908720" cy="114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01437" y="1203598"/>
            <a:ext cx="1908720" cy="114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960070" y="1606938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УСЛОВИЯ</a:t>
            </a:r>
            <a:endParaRPr lang="ru-RU" sz="16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10357" y="1622854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ТРЕБОВАНИЯ </a:t>
            </a:r>
            <a:endParaRPr lang="ru-RU" sz="16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4" descr="C:\Users\DembitskiyMN\Desktop\znak-0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62085" y="1610114"/>
            <a:ext cx="365214" cy="365214"/>
          </a:xfrm>
          <a:prstGeom prst="rect">
            <a:avLst/>
          </a:prstGeom>
          <a:noFill/>
        </p:spPr>
      </p:pic>
      <p:pic>
        <p:nvPicPr>
          <p:cNvPr id="21" name="Picture 2" descr="C:\Users\DembitskiyMN\Desktop\12312312312312312555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23164" y="1523014"/>
            <a:ext cx="482495" cy="482495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385625" y="660566"/>
            <a:ext cx="85545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Предоставление  поручительств по обязательствам субъектов МСП по кредитным договорам/договорам займа/ договорам банковской гарантии/договорам лизинга</a:t>
            </a:r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 </a:t>
            </a:r>
            <a:endParaRPr lang="ru-RU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251520" y="2143457"/>
            <a:ext cx="4190685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 кредитным договорам/договорам займа:</a:t>
            </a:r>
          </a:p>
          <a:p>
            <a:r>
              <a:rPr lang="en-US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до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50% 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от суммы кредита;</a:t>
            </a:r>
          </a:p>
          <a:p>
            <a:r>
              <a:rPr lang="en-US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 срок до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 лет 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(торговля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18 мес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.);</a:t>
            </a:r>
          </a:p>
          <a:p>
            <a:r>
              <a:rPr lang="en-US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до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42 млн руб.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вознаграждение Фонда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1-2% 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годовых</a:t>
            </a:r>
            <a:endParaRPr lang="ru-RU" sz="1200" b="1" dirty="0">
              <a:solidFill>
                <a:schemeClr val="bg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 банковским гарантиям (44 и 223-ФЗ)</a:t>
            </a:r>
            <a:r>
              <a:rPr lang="en-US" sz="1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</a:t>
            </a:r>
            <a:endParaRPr lang="ru-RU" sz="12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до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50% 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от суммы гарантии;</a:t>
            </a:r>
          </a:p>
          <a:p>
            <a:r>
              <a:rPr lang="en-US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 срок до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 лет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до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30 млн руб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.;</a:t>
            </a:r>
          </a:p>
          <a:p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вознаграждение Фонда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1% 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годовых</a:t>
            </a:r>
          </a:p>
          <a:p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 договорам лизинга</a:t>
            </a:r>
            <a:r>
              <a:rPr lang="en-US" sz="1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</a:t>
            </a:r>
            <a:endParaRPr lang="ru-RU" sz="12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до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50% 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от суммы лизинга;</a:t>
            </a:r>
          </a:p>
          <a:p>
            <a:r>
              <a:rPr lang="en-US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 срок до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 лет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до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42 млн руб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.;</a:t>
            </a:r>
          </a:p>
          <a:p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вознаграждение Фонда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0,75% 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годовых</a:t>
            </a:r>
          </a:p>
          <a:p>
            <a:pPr marL="171450" indent="-171450">
              <a:buFontTx/>
              <a:buChar char="-"/>
            </a:pPr>
            <a:endParaRPr lang="ru-RU" sz="1200" dirty="0">
              <a:solidFill>
                <a:schemeClr val="bg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endParaRPr lang="ru-RU" sz="1200" dirty="0">
              <a:solidFill>
                <a:schemeClr val="bg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 bwMode="auto">
          <a:xfrm>
            <a:off x="4679504" y="2305473"/>
            <a:ext cx="4212976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Субъект МСП Московской области</a:t>
            </a:r>
          </a:p>
          <a:p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старше </a:t>
            </a: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 мес.;</a:t>
            </a:r>
            <a:endParaRPr lang="ru-RU" sz="12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Без долгов по налогам и сборам; </a:t>
            </a:r>
          </a:p>
          <a:p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С собственным залоговым обеспечением в объеме не менее </a:t>
            </a: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50% 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(не менее </a:t>
            </a: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30%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при </a:t>
            </a:r>
            <a:r>
              <a:rPr lang="ru-RU" sz="1200" b="1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согарантии</a:t>
            </a: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 АО «Корпорация МСП»/ АО «МСП Банк» по кредитным договорам)</a:t>
            </a:r>
          </a:p>
          <a:p>
            <a:endParaRPr lang="ru-RU" sz="1200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Поручительства не предоставляются субъектам МСП, занимающимся: </a:t>
            </a:r>
          </a:p>
          <a:p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Производством и реализацией подакцизных товаров;</a:t>
            </a:r>
          </a:p>
          <a:p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Игорным бизнесом, ломбардам;</a:t>
            </a:r>
            <a:endParaRPr lang="ru-RU" sz="1200" dirty="0">
              <a:solidFill>
                <a:schemeClr val="bg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</a:t>
            </a:r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Добычей 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 </a:t>
            </a:r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реализацией 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полезных ископаемых</a:t>
            </a:r>
          </a:p>
        </p:txBody>
      </p:sp>
    </p:spTree>
    <p:extLst>
      <p:ext uri="{BB962C8B-B14F-4D97-AF65-F5344CB8AC3E}">
        <p14:creationId xmlns:p14="http://schemas.microsoft.com/office/powerpoint/2010/main" val="28657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143"/>
          <p:cNvSpPr txBox="1"/>
          <p:nvPr/>
        </p:nvSpPr>
        <p:spPr>
          <a:xfrm>
            <a:off x="-24368" y="1347614"/>
            <a:ext cx="9144000" cy="10801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ОТРАСЛЕВЫЕ ПРОГРАММЫ ПОДДЕРЖКИ</a:t>
            </a:r>
            <a:endParaRPr lang="ru-RU" sz="1600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9512" y="699542"/>
            <a:ext cx="17445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634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53726" y="877791"/>
            <a:ext cx="70507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ПП РФ от </a:t>
            </a:r>
            <a:r>
              <a:rPr lang="ru-RU" b="1" i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25.05.2017 №634</a:t>
            </a:r>
          </a:p>
          <a:p>
            <a:pPr lvl="0"/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Компенсация части затрат на производство и 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реализацию пилотных </a:t>
            </a: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партий средств 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производства</a:t>
            </a:r>
          </a:p>
          <a:p>
            <a:pPr marL="171450" lvl="0" indent="-171450">
              <a:buFontTx/>
              <a:buChar char="-"/>
            </a:pP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субсидия </a:t>
            </a:r>
            <a:r>
              <a:rPr lang="ru-RU" sz="105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до 150 млн руб</a:t>
            </a:r>
            <a:r>
              <a:rPr lang="ru-RU" sz="10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.</a:t>
            </a:r>
            <a:r>
              <a:rPr lang="ru-RU" sz="9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;</a:t>
            </a:r>
          </a:p>
          <a:p>
            <a:pPr marL="171450" lvl="0" indent="-171450">
              <a:buFontTx/>
              <a:buChar char="-"/>
            </a:pP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субсидия не более </a:t>
            </a:r>
            <a:r>
              <a:rPr lang="ru-RU" sz="105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50%</a:t>
            </a:r>
            <a:r>
              <a:rPr lang="ru-RU" sz="10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всех затрат</a:t>
            </a:r>
            <a:endParaRPr lang="ru-RU" sz="900" dirty="0">
              <a:solidFill>
                <a:schemeClr val="bg2">
                  <a:lumMod val="95000"/>
                  <a:lumOff val="5000"/>
                </a:schemeClr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</p:txBody>
      </p:sp>
      <p:grpSp>
        <p:nvGrpSpPr>
          <p:cNvPr id="38" name="그룹 49"/>
          <p:cNvGrpSpPr>
            <a:grpSpLocks/>
          </p:cNvGrpSpPr>
          <p:nvPr/>
        </p:nvGrpSpPr>
        <p:grpSpPr bwMode="auto">
          <a:xfrm>
            <a:off x="863764" y="2157451"/>
            <a:ext cx="2372606" cy="1116129"/>
            <a:chOff x="1411092" y="1711907"/>
            <a:chExt cx="1220418" cy="607117"/>
          </a:xfrm>
        </p:grpSpPr>
        <p:sp>
          <p:nvSpPr>
            <p:cNvPr id="39" name="TextBox 62"/>
            <p:cNvSpPr txBox="1">
              <a:spLocks noChangeArrowheads="1"/>
            </p:cNvSpPr>
            <p:nvPr/>
          </p:nvSpPr>
          <p:spPr bwMode="auto">
            <a:xfrm>
              <a:off x="1411092" y="1711907"/>
              <a:ext cx="1214873" cy="276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kumimoji="0" lang="ru-RU" altLang="ko-KR" sz="900" b="1" dirty="0" smtClean="0">
                  <a:solidFill>
                    <a:schemeClr val="bg2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ТЯЖЕЛОЕ МАШИНОСТРОЕНИЕ, МЕТАЛЛУРГИЯ СТАНКОСТРОЕНИЕ, ПИЩЕВОЕ МАШИНОСТРОЕНИЕ</a:t>
              </a:r>
              <a:endParaRPr kumimoji="0" lang="en-US" altLang="ko-KR" sz="9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 bwMode="auto">
            <a:xfrm>
              <a:off x="1418225" y="1967453"/>
              <a:ext cx="1213285" cy="35157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21.01.2014 №42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27.11.2014 №1257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30.10.2014 №1128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10.05.2017 №547</a:t>
              </a:r>
              <a:endParaRPr kumimoji="0" lang="en-US" altLang="ko-KR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41" name="그룹 49"/>
          <p:cNvGrpSpPr>
            <a:grpSpLocks/>
          </p:cNvGrpSpPr>
          <p:nvPr/>
        </p:nvGrpSpPr>
        <p:grpSpPr bwMode="auto">
          <a:xfrm>
            <a:off x="863764" y="3249479"/>
            <a:ext cx="2664296" cy="706289"/>
            <a:chOff x="1354627" y="1711906"/>
            <a:chExt cx="1538241" cy="707208"/>
          </a:xfrm>
        </p:grpSpPr>
        <p:sp>
          <p:nvSpPr>
            <p:cNvPr id="42" name="TextBox 62"/>
            <p:cNvSpPr txBox="1">
              <a:spLocks noChangeArrowheads="1"/>
            </p:cNvSpPr>
            <p:nvPr/>
          </p:nvSpPr>
          <p:spPr bwMode="auto">
            <a:xfrm>
              <a:off x="1513755" y="1711906"/>
              <a:ext cx="1214929" cy="231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kumimoji="0" lang="ru-RU" altLang="ko-KR" sz="900" b="1" dirty="0" smtClean="0">
                  <a:solidFill>
                    <a:schemeClr val="bg2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АВИАСТРОЕНИЕ</a:t>
              </a:r>
              <a:endParaRPr kumimoji="0" lang="en-US" altLang="ko-KR" sz="9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 bwMode="auto">
            <a:xfrm>
              <a:off x="1354627" y="1910622"/>
              <a:ext cx="1538241" cy="5084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16.02.2008 №91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22.10.2012 №1073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16.02.2016 №103 и №104</a:t>
              </a:r>
            </a:p>
          </p:txBody>
        </p:sp>
      </p:grpSp>
      <p:grpSp>
        <p:nvGrpSpPr>
          <p:cNvPr id="44" name="그룹 49"/>
          <p:cNvGrpSpPr>
            <a:grpSpLocks/>
          </p:cNvGrpSpPr>
          <p:nvPr/>
        </p:nvGrpSpPr>
        <p:grpSpPr bwMode="auto">
          <a:xfrm>
            <a:off x="863764" y="3955768"/>
            <a:ext cx="2160240" cy="837038"/>
            <a:chOff x="1357119" y="1770678"/>
            <a:chExt cx="1619149" cy="387540"/>
          </a:xfrm>
        </p:grpSpPr>
        <p:sp>
          <p:nvSpPr>
            <p:cNvPr id="45" name="TextBox 62"/>
            <p:cNvSpPr txBox="1">
              <a:spLocks noChangeArrowheads="1"/>
            </p:cNvSpPr>
            <p:nvPr/>
          </p:nvSpPr>
          <p:spPr bwMode="auto">
            <a:xfrm>
              <a:off x="1357119" y="1770678"/>
              <a:ext cx="1403262" cy="235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0" lang="ru-RU" altLang="ko-KR" sz="900" b="1" dirty="0" smtClean="0">
                  <a:solidFill>
                    <a:schemeClr val="bg2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ЭЛЕКТРОННАЯ И РАДИОЭЛЕКТРОННАЯ ПРОМЫШЛЕННОСТЬ</a:t>
              </a:r>
              <a:endParaRPr kumimoji="0" lang="en-US" altLang="ko-KR" sz="9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 bwMode="auto">
            <a:xfrm>
              <a:off x="1357119" y="1987221"/>
              <a:ext cx="1619149" cy="17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17.02.2016 №109</a:t>
              </a:r>
            </a:p>
            <a:p>
              <a:pPr>
                <a:defRPr/>
              </a:pPr>
              <a:r>
                <a:rPr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17.02.2016 №110</a:t>
              </a:r>
              <a:endParaRPr kumimoji="0" lang="en-US" altLang="ko-KR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47" name="그룹 49"/>
          <p:cNvGrpSpPr>
            <a:grpSpLocks/>
          </p:cNvGrpSpPr>
          <p:nvPr/>
        </p:nvGrpSpPr>
        <p:grpSpPr bwMode="auto">
          <a:xfrm>
            <a:off x="7344484" y="2155568"/>
            <a:ext cx="1656184" cy="1550922"/>
            <a:chOff x="1449254" y="1665532"/>
            <a:chExt cx="1221177" cy="1332139"/>
          </a:xfrm>
        </p:grpSpPr>
        <p:sp>
          <p:nvSpPr>
            <p:cNvPr id="48" name="TextBox 62"/>
            <p:cNvSpPr txBox="1">
              <a:spLocks noChangeArrowheads="1"/>
            </p:cNvSpPr>
            <p:nvPr/>
          </p:nvSpPr>
          <p:spPr bwMode="auto">
            <a:xfrm>
              <a:off x="1449254" y="1665532"/>
              <a:ext cx="1214873" cy="436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kumimoji="0" lang="ru-RU" altLang="ko-KR" sz="900" b="1" dirty="0" smtClean="0">
                  <a:solidFill>
                    <a:schemeClr val="bg2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ЛЕГКАЯ</a:t>
              </a:r>
              <a:br>
                <a:rPr kumimoji="0" lang="ru-RU" altLang="ko-KR" sz="900" b="1" dirty="0" smtClean="0">
                  <a:solidFill>
                    <a:schemeClr val="bg2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</a:br>
              <a:r>
                <a:rPr kumimoji="0" lang="ru-RU" altLang="ko-KR" sz="900" b="1" dirty="0" smtClean="0">
                  <a:solidFill>
                    <a:schemeClr val="bg2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ПРОМЫШЛЕННОСТЬ</a:t>
              </a:r>
            </a:p>
            <a:p>
              <a:pPr>
                <a:defRPr/>
              </a:pPr>
              <a:r>
                <a:rPr kumimoji="0" lang="ru-RU" altLang="ko-KR" sz="900" b="1" dirty="0" smtClean="0">
                  <a:solidFill>
                    <a:schemeClr val="bg2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И ДЕТСКИЕ ТОВАРЫ</a:t>
              </a:r>
              <a:endParaRPr kumimoji="0" lang="en-US" altLang="ko-KR" sz="9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 bwMode="auto">
            <a:xfrm>
              <a:off x="1457146" y="2072412"/>
              <a:ext cx="1213285" cy="92525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altLang="ko-KR" sz="8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15.11.2014 №1212</a:t>
              </a:r>
              <a:endParaRPr lang="ru-RU" altLang="ko-KR" sz="8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altLang="ko-KR" sz="8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08.11.2014 №1179</a:t>
              </a:r>
              <a:endParaRPr lang="ru-RU" altLang="ko-KR" sz="8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altLang="ko-KR" sz="8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</a:t>
              </a:r>
              <a:r>
                <a:rPr lang="ru-RU" altLang="ko-KR" sz="8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РФ от 04.11.2014 №1162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ko-KR" sz="8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12.01.2017 №2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ko-KR" sz="8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18.01.2017 №30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ko-KR" sz="8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23.09.2016 №958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ko-KR" sz="8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27.08.2016 №857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ko-KR" sz="8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12.03.2015 №214</a:t>
              </a:r>
            </a:p>
          </p:txBody>
        </p:sp>
      </p:grpSp>
      <p:grpSp>
        <p:nvGrpSpPr>
          <p:cNvPr id="50" name="그룹 49"/>
          <p:cNvGrpSpPr>
            <a:grpSpLocks/>
          </p:cNvGrpSpPr>
          <p:nvPr/>
        </p:nvGrpSpPr>
        <p:grpSpPr bwMode="auto">
          <a:xfrm>
            <a:off x="4124165" y="3280504"/>
            <a:ext cx="2160240" cy="587390"/>
            <a:chOff x="1357119" y="1711906"/>
            <a:chExt cx="1619149" cy="588155"/>
          </a:xfrm>
        </p:grpSpPr>
        <p:sp>
          <p:nvSpPr>
            <p:cNvPr id="51" name="TextBox 62"/>
            <p:cNvSpPr txBox="1">
              <a:spLocks noChangeArrowheads="1"/>
            </p:cNvSpPr>
            <p:nvPr/>
          </p:nvSpPr>
          <p:spPr bwMode="auto">
            <a:xfrm>
              <a:off x="1357119" y="1711906"/>
              <a:ext cx="1214873" cy="231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kumimoji="0" lang="ru-RU" altLang="ko-KR" sz="900" b="1" dirty="0" smtClean="0">
                  <a:solidFill>
                    <a:schemeClr val="bg2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СУДОСТРОЕНИЕ</a:t>
              </a:r>
              <a:endParaRPr kumimoji="0" lang="en-US" altLang="ko-KR" sz="9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 bwMode="auto">
            <a:xfrm>
              <a:off x="1357119" y="1930248"/>
              <a:ext cx="1619149" cy="3698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22.05.2008 №383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02.04.2009 №295</a:t>
              </a:r>
              <a:endParaRPr kumimoji="0" lang="en-US" altLang="ko-KR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53" name="그룹 49"/>
          <p:cNvGrpSpPr>
            <a:grpSpLocks/>
          </p:cNvGrpSpPr>
          <p:nvPr/>
        </p:nvGrpSpPr>
        <p:grpSpPr bwMode="auto">
          <a:xfrm>
            <a:off x="4120993" y="2155568"/>
            <a:ext cx="2431403" cy="1129027"/>
            <a:chOff x="1491484" y="1903384"/>
            <a:chExt cx="1214929" cy="1130497"/>
          </a:xfrm>
        </p:grpSpPr>
        <p:sp>
          <p:nvSpPr>
            <p:cNvPr id="54" name="TextBox 62"/>
            <p:cNvSpPr txBox="1">
              <a:spLocks noChangeArrowheads="1"/>
            </p:cNvSpPr>
            <p:nvPr/>
          </p:nvSpPr>
          <p:spPr bwMode="auto">
            <a:xfrm>
              <a:off x="1491484" y="1903384"/>
              <a:ext cx="1214929" cy="369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kumimoji="0" lang="ru-RU" altLang="ko-KR" sz="900" b="1" dirty="0" smtClean="0">
                  <a:solidFill>
                    <a:schemeClr val="bg2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ТРАНСПОРТНОЕ МАШИНОСТРОЕНИЕ И АВТОМОБИЛЕСТРОЕНИЕ</a:t>
              </a:r>
              <a:endParaRPr kumimoji="0" lang="en-US" altLang="ko-KR" sz="9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 bwMode="auto">
            <a:xfrm>
              <a:off x="1493069" y="2248029"/>
              <a:ext cx="1213343" cy="7858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15.01.2014 №31</a:t>
              </a:r>
              <a:endParaRPr lang="ru-RU" altLang="ko-KR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15.01.2014 №32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15.01.2014 №30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</a:t>
              </a:r>
              <a:r>
                <a:rPr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19</a:t>
              </a:r>
              <a:r>
                <a:rPr kumimoji="0"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.11.2014 №1223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27.12.2012 №1432</a:t>
              </a:r>
              <a:endParaRPr kumimoji="0" lang="en-US" altLang="ko-KR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56" name="그룹 49"/>
          <p:cNvGrpSpPr>
            <a:grpSpLocks/>
          </p:cNvGrpSpPr>
          <p:nvPr/>
        </p:nvGrpSpPr>
        <p:grpSpPr bwMode="auto">
          <a:xfrm>
            <a:off x="4104124" y="3955768"/>
            <a:ext cx="2458290" cy="1115657"/>
            <a:chOff x="1478048" y="1976912"/>
            <a:chExt cx="1228364" cy="1117108"/>
          </a:xfrm>
        </p:grpSpPr>
        <p:sp>
          <p:nvSpPr>
            <p:cNvPr id="57" name="TextBox 62"/>
            <p:cNvSpPr txBox="1">
              <a:spLocks noChangeArrowheads="1"/>
            </p:cNvSpPr>
            <p:nvPr/>
          </p:nvSpPr>
          <p:spPr bwMode="auto">
            <a:xfrm>
              <a:off x="1478048" y="1976912"/>
              <a:ext cx="1214929" cy="369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kumimoji="0" lang="ru-RU" altLang="ko-KR" sz="900" b="1" dirty="0" smtClean="0">
                  <a:solidFill>
                    <a:schemeClr val="bg2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ПРОИЗВОДСТВО МЕДИЦИНСКИХ ИЗДЕЛИЙ И ФАРМАЦЕВТИКА</a:t>
              </a:r>
              <a:endParaRPr kumimoji="0" lang="en-US" altLang="ko-KR" sz="9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 bwMode="auto">
            <a:xfrm>
              <a:off x="1493069" y="2308169"/>
              <a:ext cx="1213343" cy="7858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01.10.2015 №1046</a:t>
              </a:r>
              <a:endParaRPr lang="ru-RU" altLang="ko-KR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itchFamily="34" charset="0"/>
              </a:endParaRPr>
            </a:p>
            <a:p>
              <a:pPr>
                <a:defRPr/>
              </a:pPr>
              <a:r>
                <a:rPr kumimoji="0"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</a:t>
              </a:r>
              <a:r>
                <a:rPr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01.10.2015 №1048</a:t>
              </a:r>
              <a:endParaRPr kumimoji="0" lang="ru-RU" altLang="ko-KR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itchFamily="34" charset="0"/>
              </a:endParaRPr>
            </a:p>
            <a:p>
              <a:pPr>
                <a:defRPr/>
              </a:pPr>
              <a:r>
                <a:rPr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01.10.2015 №1045</a:t>
              </a:r>
            </a:p>
            <a:p>
              <a:pPr>
                <a:defRPr/>
              </a:pPr>
              <a:r>
                <a:rPr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30.12.2015 №1503</a:t>
              </a:r>
            </a:p>
            <a:p>
              <a:pPr>
                <a:defRPr/>
              </a:pPr>
              <a:endParaRPr lang="ru-RU" altLang="ko-KR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60" name="그룹 49"/>
          <p:cNvGrpSpPr>
            <a:grpSpLocks/>
          </p:cNvGrpSpPr>
          <p:nvPr/>
        </p:nvGrpSpPr>
        <p:grpSpPr bwMode="auto">
          <a:xfrm>
            <a:off x="7336521" y="3955769"/>
            <a:ext cx="1655597" cy="1080119"/>
            <a:chOff x="1451080" y="1946820"/>
            <a:chExt cx="1219351" cy="1081526"/>
          </a:xfrm>
        </p:grpSpPr>
        <p:sp>
          <p:nvSpPr>
            <p:cNvPr id="61" name="TextBox 62"/>
            <p:cNvSpPr txBox="1">
              <a:spLocks noChangeArrowheads="1"/>
            </p:cNvSpPr>
            <p:nvPr/>
          </p:nvSpPr>
          <p:spPr bwMode="auto">
            <a:xfrm>
              <a:off x="1451080" y="1946820"/>
              <a:ext cx="1214929" cy="508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kumimoji="0" lang="ru-RU" altLang="ko-KR" sz="900" b="1" dirty="0" smtClean="0">
                  <a:solidFill>
                    <a:schemeClr val="bg2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ХИМИЧЕСКИЙ КОМПЛЕКС И ЛЕСНАЯ ПРОМЫШЛЕННОСТЬ</a:t>
              </a:r>
              <a:endParaRPr kumimoji="0" lang="en-US" altLang="ko-KR" sz="9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 bwMode="auto">
            <a:xfrm>
              <a:off x="1457088" y="2381173"/>
              <a:ext cx="1213343" cy="64717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30.10.2013 №972</a:t>
              </a:r>
              <a:endParaRPr lang="ru-RU" altLang="ko-KR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10.02.2014 №91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11.02.2014 №97</a:t>
              </a:r>
              <a:endParaRPr lang="ru-RU" altLang="ko-KR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03.01.2014 №5</a:t>
              </a:r>
            </a:p>
          </p:txBody>
        </p:sp>
      </p:grpSp>
      <p:pic>
        <p:nvPicPr>
          <p:cNvPr id="63" name="Picture 2" descr="C:\Users\DembitskiyMN\Desktop\injection-1294131_960_72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47" y="4059875"/>
            <a:ext cx="631173" cy="61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C:\Users\DembitskiyMN\Desktop\csm_1_13aa81995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5129" y="2198422"/>
            <a:ext cx="540236" cy="540236"/>
          </a:xfrm>
          <a:prstGeom prst="rect">
            <a:avLst/>
          </a:prstGeom>
          <a:noFill/>
        </p:spPr>
      </p:pic>
      <p:pic>
        <p:nvPicPr>
          <p:cNvPr id="65" name="Picture 3" descr="C:\Users\DembitskiyMN\Desktop\2000px-Airplane_silhouette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514" y="3317341"/>
            <a:ext cx="519466" cy="519466"/>
          </a:xfrm>
          <a:prstGeom prst="rect">
            <a:avLst/>
          </a:prstGeom>
          <a:noFill/>
        </p:spPr>
      </p:pic>
      <p:pic>
        <p:nvPicPr>
          <p:cNvPr id="66" name="Picture 3" descr="C:\Users\DembitskiyMN\Desktop\eco_systemedic_energy_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9512" y="3978798"/>
            <a:ext cx="720080" cy="720080"/>
          </a:xfrm>
          <a:prstGeom prst="rect">
            <a:avLst/>
          </a:prstGeom>
          <a:noFill/>
        </p:spPr>
      </p:pic>
      <p:pic>
        <p:nvPicPr>
          <p:cNvPr id="67" name="Picture 7" descr="C:\Users\DembitskiyMN\Desktop\sewing-machine_318-4326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6809" y="2082169"/>
            <a:ext cx="631540" cy="631540"/>
          </a:xfrm>
          <a:prstGeom prst="rect">
            <a:avLst/>
          </a:prstGeom>
          <a:noFill/>
        </p:spPr>
      </p:pic>
      <p:pic>
        <p:nvPicPr>
          <p:cNvPr id="68" name="Рисунок 67" descr="lab_flask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98259" y="3976675"/>
            <a:ext cx="638262" cy="696852"/>
          </a:xfrm>
          <a:prstGeom prst="rect">
            <a:avLst/>
          </a:prstGeom>
          <a:effectLst/>
        </p:spPr>
      </p:pic>
      <p:pic>
        <p:nvPicPr>
          <p:cNvPr id="69" name="Picture 5" descr="C:\Users\DembitskiyMN\Desktop\cra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76400" y="3253784"/>
            <a:ext cx="1170753" cy="563227"/>
          </a:xfrm>
          <a:prstGeom prst="rect">
            <a:avLst/>
          </a:prstGeom>
          <a:noFill/>
        </p:spPr>
      </p:pic>
      <p:pic>
        <p:nvPicPr>
          <p:cNvPr id="70" name="Picture 6" descr="C:\Users\DembitskiyMN\Desktop\car_back_left_intro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04482" y="2067694"/>
            <a:ext cx="1063462" cy="545080"/>
          </a:xfrm>
          <a:prstGeom prst="rect">
            <a:avLst/>
          </a:prstGeom>
          <a:noFill/>
        </p:spPr>
      </p:pic>
      <p:sp>
        <p:nvSpPr>
          <p:cNvPr id="59" name="TextBox 58"/>
          <p:cNvSpPr txBox="1"/>
          <p:nvPr/>
        </p:nvSpPr>
        <p:spPr>
          <a:xfrm>
            <a:off x="611560" y="175741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МИНПРОМТОРГ РОССИИ</a:t>
            </a:r>
            <a:endParaRPr lang="en-US" b="1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ПП РФ – Постановление Правительства Российской Федерации</a:t>
            </a:r>
            <a:endParaRPr lang="ru-RU" sz="10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3</a:t>
            </a:r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57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АО «КОРПОРАЦИЯ МСП» </a:t>
            </a:r>
            <a:endParaRPr lang="ru-RU" b="1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www.mosregco.ru</a:t>
            </a: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30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699542"/>
            <a:ext cx="85545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Предоставление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гарантии</a:t>
            </a:r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, как обеспечение по кредиту в коммерческом банке</a:t>
            </a:r>
            <a:endParaRPr lang="ru-RU" b="1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Arial" charset="0"/>
            </a:endParaRPr>
          </a:p>
          <a:p>
            <a:endParaRPr lang="ru-RU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Arial" charset="0"/>
            </a:endParaRPr>
          </a:p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Предоставление </a:t>
            </a: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поручительства</a:t>
            </a:r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 в целях получения кредита в </a:t>
            </a:r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Банке-партнере</a:t>
            </a:r>
          </a:p>
          <a:p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по </a:t>
            </a:r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льготной </a:t>
            </a:r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ставке</a:t>
            </a:r>
            <a:endParaRPr lang="ru-RU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Arial" charset="0"/>
            </a:endParaRPr>
          </a:p>
        </p:txBody>
      </p:sp>
      <p:pic>
        <p:nvPicPr>
          <p:cNvPr id="8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316" y="1404176"/>
            <a:ext cx="1908720" cy="114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797420" y="1975941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ТРЕБОВАНИЯ </a:t>
            </a:r>
            <a:endParaRPr lang="ru-RU" sz="16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4896812" y="2427734"/>
            <a:ext cx="3924944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Гарантия:</a:t>
            </a:r>
            <a:endParaRPr lang="ru-RU" sz="12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altLang="ko-KR" sz="11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- До </a:t>
            </a:r>
            <a:r>
              <a:rPr lang="ru-RU" altLang="ko-KR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70%</a:t>
            </a:r>
            <a:r>
              <a:rPr lang="ru-RU" altLang="ko-KR" sz="11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ru-RU" altLang="ko-KR" sz="11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от суммы кредита</a:t>
            </a:r>
          </a:p>
          <a:p>
            <a:pPr>
              <a:defRPr/>
            </a:pPr>
            <a:r>
              <a:rPr lang="ru-RU" altLang="ko-KR" sz="11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(по кредитам </a:t>
            </a:r>
            <a:r>
              <a:rPr lang="ru-RU" altLang="ko-KR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более 42 млн руб</a:t>
            </a:r>
            <a:r>
              <a:rPr lang="ru-RU" altLang="ko-KR" sz="11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.);</a:t>
            </a:r>
          </a:p>
          <a:p>
            <a:pPr>
              <a:defRPr/>
            </a:pPr>
            <a:r>
              <a:rPr lang="ru-RU" altLang="ko-KR" sz="11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 - Вознаграждение </a:t>
            </a:r>
            <a:r>
              <a:rPr lang="ru-RU" altLang="ko-KR" sz="11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за гарантию</a:t>
            </a:r>
          </a:p>
          <a:p>
            <a:pPr>
              <a:defRPr/>
            </a:pPr>
            <a:r>
              <a:rPr lang="ru-RU" altLang="ko-KR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1–1,25%</a:t>
            </a:r>
            <a:r>
              <a:rPr lang="ru-RU" altLang="ko-KR" sz="11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 годовых от суммы гарантии</a:t>
            </a:r>
            <a:endParaRPr lang="ko-KR" altLang="en-US" sz="1100" dirty="0">
              <a:solidFill>
                <a:schemeClr val="bg2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r>
              <a:rPr lang="ru-RU" sz="12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Поручительство:</a:t>
            </a:r>
          </a:p>
          <a:p>
            <a:r>
              <a:rPr lang="ru-RU" altLang="ko-KR" sz="11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- Кредит </a:t>
            </a:r>
            <a:r>
              <a:rPr lang="ru-RU" altLang="ko-KR" sz="11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от </a:t>
            </a:r>
            <a:r>
              <a:rPr lang="ru-RU" altLang="ko-KR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3 </a:t>
            </a:r>
            <a:r>
              <a:rPr lang="ru-RU" altLang="ko-KR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млн до 1 млрд </a:t>
            </a:r>
            <a:r>
              <a:rPr lang="ru-RU" altLang="ko-KR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рублей</a:t>
            </a:r>
            <a:r>
              <a:rPr lang="ru-RU" altLang="ko-KR" sz="11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;</a:t>
            </a:r>
            <a:endParaRPr lang="ru-RU" altLang="ko-KR" sz="1100" dirty="0">
              <a:solidFill>
                <a:schemeClr val="bg2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altLang="ko-KR" sz="11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- Ставка </a:t>
            </a:r>
            <a:r>
              <a:rPr lang="ru-RU" altLang="ko-KR" sz="11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кредита: </a:t>
            </a:r>
          </a:p>
          <a:p>
            <a:pPr>
              <a:defRPr/>
            </a:pPr>
            <a:r>
              <a:rPr lang="ru-RU" altLang="ko-KR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9,6% </a:t>
            </a:r>
            <a:r>
              <a:rPr lang="ru-RU" altLang="ko-KR" sz="11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для субъектов среднего бизнеса</a:t>
            </a:r>
          </a:p>
          <a:p>
            <a:pPr>
              <a:defRPr/>
            </a:pPr>
            <a:r>
              <a:rPr lang="ru-RU" altLang="ko-KR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10,6% </a:t>
            </a:r>
            <a:r>
              <a:rPr lang="ru-RU" altLang="ko-KR" sz="11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для субъектов малого бизнеса</a:t>
            </a:r>
          </a:p>
          <a:p>
            <a:pPr>
              <a:defRPr/>
            </a:pPr>
            <a:r>
              <a:rPr lang="ru-RU" altLang="ko-KR" sz="11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- Льготное </a:t>
            </a:r>
            <a:r>
              <a:rPr lang="ru-RU" altLang="ko-KR" sz="11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фондирование</a:t>
            </a:r>
          </a:p>
          <a:p>
            <a:pPr>
              <a:defRPr/>
            </a:pPr>
            <a:r>
              <a:rPr lang="ru-RU" altLang="ko-KR" sz="11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не больше 3-х </a:t>
            </a:r>
            <a:r>
              <a:rPr lang="ru-RU" altLang="ko-KR" sz="11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лет</a:t>
            </a:r>
            <a:endParaRPr lang="ru-RU" sz="1100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" descr="C:\Users\DembitskiyMN\Desktop\12312312312312312555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10227" y="1729215"/>
            <a:ext cx="482495" cy="482495"/>
          </a:xfrm>
          <a:prstGeom prst="rect">
            <a:avLst/>
          </a:prstGeom>
          <a:noFill/>
        </p:spPr>
      </p:pic>
      <p:pic>
        <p:nvPicPr>
          <p:cNvPr id="15" name="Picture 2" descr="C:\Users\DembitskiyMN\Desktop\regnum_picture_14538226742391_normal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3080" y="1772709"/>
            <a:ext cx="2283709" cy="2283709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339752" y="3302065"/>
            <a:ext cx="2520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1800" b="1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ГАРАНТИЯ,</a:t>
            </a:r>
          </a:p>
          <a:p>
            <a:r>
              <a:rPr lang="ru-RU" altLang="ko-KR" sz="1800" b="1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ПОРУЧИТЕЛЬСТВО</a:t>
            </a:r>
            <a:endParaRPr lang="ko-KR" altLang="en-US" sz="1800" b="1" dirty="0">
              <a:solidFill>
                <a:schemeClr val="bg2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54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АО «КОРПОРАЦИЯ МСП» </a:t>
            </a:r>
            <a:endParaRPr lang="ru-RU" b="1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www.mosregco.ru</a:t>
            </a: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31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994892" y="513685"/>
            <a:ext cx="5241463" cy="4158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</a:rPr>
              <a:t>Программа льготного лизинга оборудования для субъектов малого предпринимательства</a:t>
            </a:r>
            <a:endParaRPr lang="ru-RU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281200" y="964270"/>
            <a:ext cx="5408849" cy="1136994"/>
          </a:xfrm>
          <a:prstGeom prst="rect">
            <a:avLst/>
          </a:prstGeom>
        </p:spPr>
        <p:txBody>
          <a:bodyPr wrap="square" lIns="42834" tIns="64249" rIns="21417" bIns="0" anchor="t">
            <a:noAutofit/>
          </a:bodyPr>
          <a:lstStyle/>
          <a:p>
            <a:pPr marL="387105" lvl="2" indent="-102006" defTabSz="569531">
              <a:lnSpc>
                <a:spcPct val="120000"/>
              </a:lnSpc>
              <a:spcBef>
                <a:spcPts val="179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«РЛК </a:t>
            </a:r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Республики Татарстан» (г. Казань)</a:t>
            </a:r>
            <a:r>
              <a:rPr lang="en-US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;</a:t>
            </a:r>
            <a:endParaRPr lang="ru-RU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387105" lvl="2" indent="-102006" defTabSz="569531">
              <a:lnSpc>
                <a:spcPct val="120000"/>
              </a:lnSpc>
              <a:spcBef>
                <a:spcPts val="179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«РЛК </a:t>
            </a:r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Республики </a:t>
            </a:r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Башкортостан»</a:t>
            </a:r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г. Уфа)</a:t>
            </a:r>
            <a:r>
              <a:rPr lang="en-US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;</a:t>
            </a:r>
            <a:endParaRPr lang="ru-RU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387105" lvl="2" indent="-102006" defTabSz="569531">
              <a:lnSpc>
                <a:spcPct val="120000"/>
              </a:lnSpc>
              <a:spcBef>
                <a:spcPts val="179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«РЛК Ярославской области»</a:t>
            </a:r>
            <a:r>
              <a:rPr lang="en-US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(г. Ярославль)</a:t>
            </a:r>
            <a:r>
              <a:rPr lang="en-US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;</a:t>
            </a:r>
            <a:endParaRPr lang="ru-RU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387105" lvl="2" indent="-102006" defTabSz="569531">
              <a:lnSpc>
                <a:spcPct val="120000"/>
              </a:lnSpc>
              <a:spcBef>
                <a:spcPts val="179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«РЛК Республики Саха (Якутия)»</a:t>
            </a:r>
            <a:r>
              <a:rPr lang="en-US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(г. Якутск</a:t>
            </a:r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). </a:t>
            </a:r>
            <a:endParaRPr lang="en-US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5577" y="1585458"/>
            <a:ext cx="1886196" cy="562761"/>
          </a:xfrm>
          <a:prstGeom prst="rect">
            <a:avLst/>
          </a:prstGeom>
          <a:noFill/>
        </p:spPr>
        <p:txBody>
          <a:bodyPr wrap="square" lIns="54399" tIns="27199" rIns="54399" bIns="27199" rtlCol="0">
            <a:spAutoFit/>
          </a:bodyPr>
          <a:lstStyle/>
          <a:p>
            <a:pPr algn="ctr" defTabSz="544030">
              <a:defRPr/>
            </a:pPr>
            <a:r>
              <a:rPr lang="ru-RU" sz="1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Сети дочерних лизинговых компаний </a:t>
            </a:r>
            <a:r>
              <a:rPr lang="ru-RU" sz="11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АО «Корпорация «МСП»</a:t>
            </a:r>
            <a:endParaRPr lang="ru-RU" sz="11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Freeform 464"/>
          <p:cNvSpPr>
            <a:spLocks noEditPoints="1"/>
          </p:cNvSpPr>
          <p:nvPr/>
        </p:nvSpPr>
        <p:spPr bwMode="auto">
          <a:xfrm>
            <a:off x="1492357" y="1171250"/>
            <a:ext cx="474297" cy="331115"/>
          </a:xfrm>
          <a:custGeom>
            <a:avLst/>
            <a:gdLst>
              <a:gd name="T0" fmla="*/ 277 w 320"/>
              <a:gd name="T1" fmla="*/ 0 h 224"/>
              <a:gd name="T2" fmla="*/ 234 w 320"/>
              <a:gd name="T3" fmla="*/ 43 h 224"/>
              <a:gd name="T4" fmla="*/ 246 w 320"/>
              <a:gd name="T5" fmla="*/ 73 h 224"/>
              <a:gd name="T6" fmla="*/ 204 w 320"/>
              <a:gd name="T7" fmla="*/ 141 h 224"/>
              <a:gd name="T8" fmla="*/ 192 w 320"/>
              <a:gd name="T9" fmla="*/ 139 h 224"/>
              <a:gd name="T10" fmla="*/ 182 w 320"/>
              <a:gd name="T11" fmla="*/ 140 h 224"/>
              <a:gd name="T12" fmla="*/ 146 w 320"/>
              <a:gd name="T13" fmla="*/ 74 h 224"/>
              <a:gd name="T14" fmla="*/ 160 w 320"/>
              <a:gd name="T15" fmla="*/ 43 h 224"/>
              <a:gd name="T16" fmla="*/ 117 w 320"/>
              <a:gd name="T17" fmla="*/ 0 h 224"/>
              <a:gd name="T18" fmla="*/ 74 w 320"/>
              <a:gd name="T19" fmla="*/ 43 h 224"/>
              <a:gd name="T20" fmla="*/ 88 w 320"/>
              <a:gd name="T21" fmla="*/ 74 h 224"/>
              <a:gd name="T22" fmla="*/ 52 w 320"/>
              <a:gd name="T23" fmla="*/ 140 h 224"/>
              <a:gd name="T24" fmla="*/ 42 w 320"/>
              <a:gd name="T25" fmla="*/ 139 h 224"/>
              <a:gd name="T26" fmla="*/ 0 w 320"/>
              <a:gd name="T27" fmla="*/ 182 h 224"/>
              <a:gd name="T28" fmla="*/ 42 w 320"/>
              <a:gd name="T29" fmla="*/ 224 h 224"/>
              <a:gd name="T30" fmla="*/ 85 w 320"/>
              <a:gd name="T31" fmla="*/ 182 h 224"/>
              <a:gd name="T32" fmla="*/ 71 w 320"/>
              <a:gd name="T33" fmla="*/ 150 h 224"/>
              <a:gd name="T34" fmla="*/ 107 w 320"/>
              <a:gd name="T35" fmla="*/ 84 h 224"/>
              <a:gd name="T36" fmla="*/ 117 w 320"/>
              <a:gd name="T37" fmla="*/ 86 h 224"/>
              <a:gd name="T38" fmla="*/ 127 w 320"/>
              <a:gd name="T39" fmla="*/ 84 h 224"/>
              <a:gd name="T40" fmla="*/ 163 w 320"/>
              <a:gd name="T41" fmla="*/ 150 h 224"/>
              <a:gd name="T42" fmla="*/ 149 w 320"/>
              <a:gd name="T43" fmla="*/ 182 h 224"/>
              <a:gd name="T44" fmla="*/ 192 w 320"/>
              <a:gd name="T45" fmla="*/ 224 h 224"/>
              <a:gd name="T46" fmla="*/ 234 w 320"/>
              <a:gd name="T47" fmla="*/ 182 h 224"/>
              <a:gd name="T48" fmla="*/ 222 w 320"/>
              <a:gd name="T49" fmla="*/ 152 h 224"/>
              <a:gd name="T50" fmla="*/ 265 w 320"/>
              <a:gd name="T51" fmla="*/ 84 h 224"/>
              <a:gd name="T52" fmla="*/ 277 w 320"/>
              <a:gd name="T53" fmla="*/ 86 h 224"/>
              <a:gd name="T54" fmla="*/ 320 w 320"/>
              <a:gd name="T55" fmla="*/ 43 h 224"/>
              <a:gd name="T56" fmla="*/ 277 w 320"/>
              <a:gd name="T57" fmla="*/ 0 h 224"/>
              <a:gd name="T58" fmla="*/ 42 w 320"/>
              <a:gd name="T59" fmla="*/ 203 h 224"/>
              <a:gd name="T60" fmla="*/ 21 w 320"/>
              <a:gd name="T61" fmla="*/ 182 h 224"/>
              <a:gd name="T62" fmla="*/ 42 w 320"/>
              <a:gd name="T63" fmla="*/ 160 h 224"/>
              <a:gd name="T64" fmla="*/ 64 w 320"/>
              <a:gd name="T65" fmla="*/ 182 h 224"/>
              <a:gd name="T66" fmla="*/ 42 w 320"/>
              <a:gd name="T67" fmla="*/ 203 h 224"/>
              <a:gd name="T68" fmla="*/ 96 w 320"/>
              <a:gd name="T69" fmla="*/ 43 h 224"/>
              <a:gd name="T70" fmla="*/ 117 w 320"/>
              <a:gd name="T71" fmla="*/ 22 h 224"/>
              <a:gd name="T72" fmla="*/ 138 w 320"/>
              <a:gd name="T73" fmla="*/ 43 h 224"/>
              <a:gd name="T74" fmla="*/ 117 w 320"/>
              <a:gd name="T75" fmla="*/ 64 h 224"/>
              <a:gd name="T76" fmla="*/ 96 w 320"/>
              <a:gd name="T77" fmla="*/ 43 h 224"/>
              <a:gd name="T78" fmla="*/ 192 w 320"/>
              <a:gd name="T79" fmla="*/ 203 h 224"/>
              <a:gd name="T80" fmla="*/ 170 w 320"/>
              <a:gd name="T81" fmla="*/ 182 h 224"/>
              <a:gd name="T82" fmla="*/ 192 w 320"/>
              <a:gd name="T83" fmla="*/ 160 h 224"/>
              <a:gd name="T84" fmla="*/ 213 w 320"/>
              <a:gd name="T85" fmla="*/ 182 h 224"/>
              <a:gd name="T86" fmla="*/ 192 w 320"/>
              <a:gd name="T87" fmla="*/ 203 h 224"/>
              <a:gd name="T88" fmla="*/ 277 w 320"/>
              <a:gd name="T89" fmla="*/ 64 h 224"/>
              <a:gd name="T90" fmla="*/ 256 w 320"/>
              <a:gd name="T91" fmla="*/ 43 h 224"/>
              <a:gd name="T92" fmla="*/ 277 w 320"/>
              <a:gd name="T93" fmla="*/ 22 h 224"/>
              <a:gd name="T94" fmla="*/ 298 w 320"/>
              <a:gd name="T95" fmla="*/ 43 h 224"/>
              <a:gd name="T96" fmla="*/ 277 w 320"/>
              <a:gd name="T97" fmla="*/ 64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20" h="224">
                <a:moveTo>
                  <a:pt x="277" y="0"/>
                </a:moveTo>
                <a:cubicBezTo>
                  <a:pt x="253" y="0"/>
                  <a:pt x="234" y="19"/>
                  <a:pt x="234" y="43"/>
                </a:cubicBezTo>
                <a:cubicBezTo>
                  <a:pt x="234" y="54"/>
                  <a:pt x="239" y="65"/>
                  <a:pt x="246" y="73"/>
                </a:cubicBezTo>
                <a:cubicBezTo>
                  <a:pt x="204" y="141"/>
                  <a:pt x="204" y="141"/>
                  <a:pt x="204" y="141"/>
                </a:cubicBezTo>
                <a:cubicBezTo>
                  <a:pt x="200" y="140"/>
                  <a:pt x="196" y="139"/>
                  <a:pt x="192" y="139"/>
                </a:cubicBezTo>
                <a:cubicBezTo>
                  <a:pt x="188" y="139"/>
                  <a:pt x="185" y="140"/>
                  <a:pt x="182" y="140"/>
                </a:cubicBezTo>
                <a:cubicBezTo>
                  <a:pt x="146" y="74"/>
                  <a:pt x="146" y="74"/>
                  <a:pt x="146" y="74"/>
                </a:cubicBezTo>
                <a:cubicBezTo>
                  <a:pt x="154" y="66"/>
                  <a:pt x="160" y="55"/>
                  <a:pt x="160" y="43"/>
                </a:cubicBezTo>
                <a:cubicBezTo>
                  <a:pt x="160" y="19"/>
                  <a:pt x="141" y="0"/>
                  <a:pt x="117" y="0"/>
                </a:cubicBezTo>
                <a:cubicBezTo>
                  <a:pt x="93" y="0"/>
                  <a:pt x="74" y="19"/>
                  <a:pt x="74" y="43"/>
                </a:cubicBezTo>
                <a:cubicBezTo>
                  <a:pt x="74" y="55"/>
                  <a:pt x="80" y="66"/>
                  <a:pt x="88" y="74"/>
                </a:cubicBezTo>
                <a:cubicBezTo>
                  <a:pt x="52" y="140"/>
                  <a:pt x="52" y="140"/>
                  <a:pt x="52" y="140"/>
                </a:cubicBezTo>
                <a:cubicBezTo>
                  <a:pt x="49" y="140"/>
                  <a:pt x="46" y="139"/>
                  <a:pt x="42" y="139"/>
                </a:cubicBezTo>
                <a:cubicBezTo>
                  <a:pt x="19" y="139"/>
                  <a:pt x="0" y="158"/>
                  <a:pt x="0" y="182"/>
                </a:cubicBezTo>
                <a:cubicBezTo>
                  <a:pt x="0" y="205"/>
                  <a:pt x="19" y="224"/>
                  <a:pt x="42" y="224"/>
                </a:cubicBezTo>
                <a:cubicBezTo>
                  <a:pt x="66" y="224"/>
                  <a:pt x="85" y="205"/>
                  <a:pt x="85" y="182"/>
                </a:cubicBezTo>
                <a:cubicBezTo>
                  <a:pt x="85" y="169"/>
                  <a:pt x="80" y="158"/>
                  <a:pt x="71" y="150"/>
                </a:cubicBezTo>
                <a:cubicBezTo>
                  <a:pt x="107" y="84"/>
                  <a:pt x="107" y="84"/>
                  <a:pt x="107" y="84"/>
                </a:cubicBezTo>
                <a:cubicBezTo>
                  <a:pt x="110" y="85"/>
                  <a:pt x="113" y="86"/>
                  <a:pt x="117" y="86"/>
                </a:cubicBezTo>
                <a:cubicBezTo>
                  <a:pt x="121" y="86"/>
                  <a:pt x="124" y="85"/>
                  <a:pt x="127" y="84"/>
                </a:cubicBezTo>
                <a:cubicBezTo>
                  <a:pt x="163" y="150"/>
                  <a:pt x="163" y="150"/>
                  <a:pt x="163" y="150"/>
                </a:cubicBezTo>
                <a:cubicBezTo>
                  <a:pt x="154" y="158"/>
                  <a:pt x="149" y="169"/>
                  <a:pt x="149" y="182"/>
                </a:cubicBezTo>
                <a:cubicBezTo>
                  <a:pt x="149" y="205"/>
                  <a:pt x="168" y="224"/>
                  <a:pt x="192" y="224"/>
                </a:cubicBezTo>
                <a:cubicBezTo>
                  <a:pt x="215" y="224"/>
                  <a:pt x="234" y="205"/>
                  <a:pt x="234" y="182"/>
                </a:cubicBezTo>
                <a:cubicBezTo>
                  <a:pt x="234" y="170"/>
                  <a:pt x="230" y="160"/>
                  <a:pt x="222" y="152"/>
                </a:cubicBezTo>
                <a:cubicBezTo>
                  <a:pt x="265" y="84"/>
                  <a:pt x="265" y="84"/>
                  <a:pt x="265" y="84"/>
                </a:cubicBezTo>
                <a:cubicBezTo>
                  <a:pt x="269" y="85"/>
                  <a:pt x="273" y="86"/>
                  <a:pt x="277" y="86"/>
                </a:cubicBezTo>
                <a:cubicBezTo>
                  <a:pt x="301" y="86"/>
                  <a:pt x="320" y="67"/>
                  <a:pt x="320" y="43"/>
                </a:cubicBezTo>
                <a:cubicBezTo>
                  <a:pt x="320" y="19"/>
                  <a:pt x="301" y="0"/>
                  <a:pt x="277" y="0"/>
                </a:cubicBezTo>
                <a:close/>
                <a:moveTo>
                  <a:pt x="42" y="203"/>
                </a:moveTo>
                <a:cubicBezTo>
                  <a:pt x="31" y="203"/>
                  <a:pt x="21" y="193"/>
                  <a:pt x="21" y="182"/>
                </a:cubicBezTo>
                <a:cubicBezTo>
                  <a:pt x="21" y="170"/>
                  <a:pt x="31" y="160"/>
                  <a:pt x="42" y="160"/>
                </a:cubicBezTo>
                <a:cubicBezTo>
                  <a:pt x="54" y="160"/>
                  <a:pt x="64" y="170"/>
                  <a:pt x="64" y="182"/>
                </a:cubicBezTo>
                <a:cubicBezTo>
                  <a:pt x="64" y="193"/>
                  <a:pt x="54" y="203"/>
                  <a:pt x="42" y="203"/>
                </a:cubicBezTo>
                <a:close/>
                <a:moveTo>
                  <a:pt x="96" y="43"/>
                </a:moveTo>
                <a:cubicBezTo>
                  <a:pt x="96" y="31"/>
                  <a:pt x="105" y="22"/>
                  <a:pt x="117" y="22"/>
                </a:cubicBezTo>
                <a:cubicBezTo>
                  <a:pt x="129" y="22"/>
                  <a:pt x="138" y="31"/>
                  <a:pt x="138" y="43"/>
                </a:cubicBezTo>
                <a:cubicBezTo>
                  <a:pt x="138" y="55"/>
                  <a:pt x="129" y="64"/>
                  <a:pt x="117" y="64"/>
                </a:cubicBezTo>
                <a:cubicBezTo>
                  <a:pt x="105" y="64"/>
                  <a:pt x="96" y="55"/>
                  <a:pt x="96" y="43"/>
                </a:cubicBezTo>
                <a:close/>
                <a:moveTo>
                  <a:pt x="192" y="203"/>
                </a:moveTo>
                <a:cubicBezTo>
                  <a:pt x="180" y="203"/>
                  <a:pt x="170" y="193"/>
                  <a:pt x="170" y="182"/>
                </a:cubicBezTo>
                <a:cubicBezTo>
                  <a:pt x="170" y="170"/>
                  <a:pt x="180" y="160"/>
                  <a:pt x="192" y="160"/>
                </a:cubicBezTo>
                <a:cubicBezTo>
                  <a:pt x="203" y="160"/>
                  <a:pt x="213" y="170"/>
                  <a:pt x="213" y="182"/>
                </a:cubicBezTo>
                <a:cubicBezTo>
                  <a:pt x="213" y="193"/>
                  <a:pt x="203" y="203"/>
                  <a:pt x="192" y="203"/>
                </a:cubicBezTo>
                <a:close/>
                <a:moveTo>
                  <a:pt x="277" y="64"/>
                </a:moveTo>
                <a:cubicBezTo>
                  <a:pt x="265" y="64"/>
                  <a:pt x="256" y="55"/>
                  <a:pt x="256" y="43"/>
                </a:cubicBezTo>
                <a:cubicBezTo>
                  <a:pt x="256" y="31"/>
                  <a:pt x="265" y="22"/>
                  <a:pt x="277" y="22"/>
                </a:cubicBezTo>
                <a:cubicBezTo>
                  <a:pt x="289" y="22"/>
                  <a:pt x="298" y="31"/>
                  <a:pt x="298" y="43"/>
                </a:cubicBezTo>
                <a:cubicBezTo>
                  <a:pt x="298" y="55"/>
                  <a:pt x="289" y="64"/>
                  <a:pt x="277" y="64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bg2">
                <a:lumMod val="50000"/>
                <a:lumOff val="50000"/>
              </a:schemeClr>
            </a:solidFill>
            <a:round/>
            <a:headEnd/>
            <a:tailEnd/>
          </a:ln>
          <a:extLst/>
        </p:spPr>
        <p:txBody>
          <a:bodyPr vert="horz" wrap="square" lIns="54399" tIns="27199" rIns="54399" bIns="27199" numCol="1" anchor="t" anchorCtr="0" compatLnSpc="1">
            <a:prstTxWarp prst="textNoShape">
              <a:avLst/>
            </a:prstTxWarp>
          </a:bodyPr>
          <a:lstStyle/>
          <a:p>
            <a:pPr defTabSz="544030">
              <a:defRPr/>
            </a:pPr>
            <a:endParaRPr lang="en-GB" sz="833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L-Shape 10"/>
          <p:cNvSpPr/>
          <p:nvPr/>
        </p:nvSpPr>
        <p:spPr>
          <a:xfrm rot="13701821">
            <a:off x="2695958" y="1545553"/>
            <a:ext cx="263175" cy="263175"/>
          </a:xfrm>
          <a:prstGeom prst="corner">
            <a:avLst>
              <a:gd name="adj1" fmla="val 23334"/>
              <a:gd name="adj2" fmla="val 24129"/>
            </a:avLst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399" tIns="27199" rIns="54399" bIns="27199" rtlCol="0" anchor="ctr"/>
          <a:lstStyle/>
          <a:p>
            <a:pPr algn="ctr" defTabSz="544030">
              <a:defRPr/>
            </a:pPr>
            <a:endParaRPr lang="en-US" sz="833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6554" y="2228306"/>
            <a:ext cx="7173443" cy="421440"/>
          </a:xfrm>
          <a:prstGeom prst="rect">
            <a:avLst/>
          </a:prstGeom>
          <a:noFill/>
        </p:spPr>
        <p:txBody>
          <a:bodyPr wrap="square" lIns="54399" tIns="27199" rIns="54399" bIns="27199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РЛК предоставляют лизинговое финансирование на всей территории</a:t>
            </a:r>
          </a:p>
          <a:p>
            <a:pPr algn="ctr"/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Российской Федерации вне зависимости от местонахождения лизингополучателя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187074" y="2794381"/>
            <a:ext cx="5803292" cy="2098263"/>
          </a:xfrm>
          <a:prstGeom prst="rect">
            <a:avLst/>
          </a:prstGeom>
        </p:spPr>
        <p:txBody>
          <a:bodyPr wrap="square" lIns="42834" tIns="64249" rIns="21417" bIns="0" anchor="t">
            <a:noAutofit/>
          </a:bodyPr>
          <a:lstStyle/>
          <a:p>
            <a:pPr marL="387105" lvl="2" indent="-102006" defTabSz="569531">
              <a:spcBef>
                <a:spcPts val="179"/>
              </a:spcBef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6% </a:t>
            </a:r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-  российское </a:t>
            </a:r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оборудование; </a:t>
            </a:r>
            <a:endParaRPr lang="ru-RU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387105" lvl="2" indent="-102006" defTabSz="569531">
              <a:spcBef>
                <a:spcPts val="179"/>
              </a:spcBef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8% </a:t>
            </a:r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- иностранное оборудование</a:t>
            </a:r>
            <a:r>
              <a:rPr lang="en-US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;</a:t>
            </a:r>
            <a:endParaRPr lang="ru-RU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387105" lvl="2" indent="-102006" defTabSz="569531">
              <a:spcBef>
                <a:spcPts val="179"/>
              </a:spcBef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беззалоговое</a:t>
            </a:r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финансирование</a:t>
            </a:r>
            <a:r>
              <a:rPr lang="en-US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;</a:t>
            </a:r>
            <a:endParaRPr lang="ru-RU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387105" lvl="2" indent="-102006" defTabSz="569531">
              <a:spcBef>
                <a:spcPts val="179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нет ограничения в выборе оборудования и поставщика</a:t>
            </a:r>
            <a:r>
              <a:rPr lang="en-US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;</a:t>
            </a:r>
          </a:p>
          <a:p>
            <a:pPr marL="387105" lvl="2" indent="-102006" defTabSz="569531">
              <a:spcBef>
                <a:spcPts val="179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свободный график платежей исходя из сезонности бизнеса</a:t>
            </a:r>
            <a:r>
              <a:rPr lang="en-US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;</a:t>
            </a:r>
          </a:p>
          <a:p>
            <a:pPr marL="387105" lvl="2" indent="-102006" defTabSz="569531">
              <a:spcBef>
                <a:spcPts val="179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первый платеж через 30 дней</a:t>
            </a:r>
            <a:r>
              <a:rPr lang="en-US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;</a:t>
            </a:r>
            <a:endParaRPr lang="ru-RU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387105" lvl="2" indent="-102006" defTabSz="569531">
              <a:spcBef>
                <a:spcPts val="179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поручительство Московского областного Гарантийного фонда</a:t>
            </a:r>
            <a:r>
              <a:rPr lang="en-US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ru-RU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Freeform 589"/>
          <p:cNvSpPr>
            <a:spLocks/>
          </p:cNvSpPr>
          <p:nvPr/>
        </p:nvSpPr>
        <p:spPr bwMode="auto">
          <a:xfrm>
            <a:off x="1694939" y="3040685"/>
            <a:ext cx="127757" cy="129192"/>
          </a:xfrm>
          <a:custGeom>
            <a:avLst/>
            <a:gdLst>
              <a:gd name="T0" fmla="*/ 32 w 48"/>
              <a:gd name="T1" fmla="*/ 49 h 49"/>
              <a:gd name="T2" fmla="*/ 16 w 48"/>
              <a:gd name="T3" fmla="*/ 49 h 49"/>
              <a:gd name="T4" fmla="*/ 0 w 48"/>
              <a:gd name="T5" fmla="*/ 32 h 49"/>
              <a:gd name="T6" fmla="*/ 0 w 48"/>
              <a:gd name="T7" fmla="*/ 6 h 49"/>
              <a:gd name="T8" fmla="*/ 6 w 48"/>
              <a:gd name="T9" fmla="*/ 0 h 49"/>
              <a:gd name="T10" fmla="*/ 12 w 48"/>
              <a:gd name="T11" fmla="*/ 6 h 49"/>
              <a:gd name="T12" fmla="*/ 12 w 48"/>
              <a:gd name="T13" fmla="*/ 32 h 49"/>
              <a:gd name="T14" fmla="*/ 16 w 48"/>
              <a:gd name="T15" fmla="*/ 37 h 49"/>
              <a:gd name="T16" fmla="*/ 32 w 48"/>
              <a:gd name="T17" fmla="*/ 37 h 49"/>
              <a:gd name="T18" fmla="*/ 36 w 48"/>
              <a:gd name="T19" fmla="*/ 32 h 49"/>
              <a:gd name="T20" fmla="*/ 36 w 48"/>
              <a:gd name="T21" fmla="*/ 6 h 49"/>
              <a:gd name="T22" fmla="*/ 42 w 48"/>
              <a:gd name="T23" fmla="*/ 0 h 49"/>
              <a:gd name="T24" fmla="*/ 48 w 48"/>
              <a:gd name="T25" fmla="*/ 6 h 49"/>
              <a:gd name="T26" fmla="*/ 48 w 48"/>
              <a:gd name="T27" fmla="*/ 32 h 49"/>
              <a:gd name="T28" fmla="*/ 32 w 48"/>
              <a:gd name="T29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8" h="49">
                <a:moveTo>
                  <a:pt x="32" y="49"/>
                </a:moveTo>
                <a:cubicBezTo>
                  <a:pt x="16" y="49"/>
                  <a:pt x="16" y="49"/>
                  <a:pt x="16" y="49"/>
                </a:cubicBezTo>
                <a:cubicBezTo>
                  <a:pt x="7" y="49"/>
                  <a:pt x="0" y="42"/>
                  <a:pt x="0" y="32"/>
                </a:cubicBezTo>
                <a:cubicBezTo>
                  <a:pt x="0" y="6"/>
                  <a:pt x="0" y="6"/>
                  <a:pt x="0" y="6"/>
                </a:cubicBezTo>
                <a:cubicBezTo>
                  <a:pt x="0" y="3"/>
                  <a:pt x="2" y="0"/>
                  <a:pt x="6" y="0"/>
                </a:cubicBezTo>
                <a:cubicBezTo>
                  <a:pt x="9" y="0"/>
                  <a:pt x="12" y="3"/>
                  <a:pt x="12" y="6"/>
                </a:cubicBezTo>
                <a:cubicBezTo>
                  <a:pt x="12" y="32"/>
                  <a:pt x="12" y="32"/>
                  <a:pt x="12" y="32"/>
                </a:cubicBezTo>
                <a:cubicBezTo>
                  <a:pt x="12" y="35"/>
                  <a:pt x="14" y="37"/>
                  <a:pt x="16" y="37"/>
                </a:cubicBezTo>
                <a:cubicBezTo>
                  <a:pt x="32" y="37"/>
                  <a:pt x="32" y="37"/>
                  <a:pt x="32" y="37"/>
                </a:cubicBezTo>
                <a:cubicBezTo>
                  <a:pt x="34" y="37"/>
                  <a:pt x="36" y="35"/>
                  <a:pt x="36" y="32"/>
                </a:cubicBezTo>
                <a:cubicBezTo>
                  <a:pt x="36" y="6"/>
                  <a:pt x="36" y="6"/>
                  <a:pt x="36" y="6"/>
                </a:cubicBezTo>
                <a:cubicBezTo>
                  <a:pt x="36" y="3"/>
                  <a:pt x="39" y="0"/>
                  <a:pt x="42" y="0"/>
                </a:cubicBezTo>
                <a:cubicBezTo>
                  <a:pt x="46" y="0"/>
                  <a:pt x="48" y="3"/>
                  <a:pt x="48" y="6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42"/>
                  <a:pt x="41" y="49"/>
                  <a:pt x="32" y="49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/>
        </p:spPr>
        <p:txBody>
          <a:bodyPr vert="horz" wrap="square" lIns="53295" tIns="26647" rIns="53295" bIns="26647" numCol="1" anchor="t" anchorCtr="0" compatLnSpc="1">
            <a:prstTxWarp prst="textNoShape">
              <a:avLst/>
            </a:prstTxWarp>
          </a:bodyPr>
          <a:lstStyle/>
          <a:p>
            <a:pPr defTabSz="607352">
              <a:defRPr/>
            </a:pPr>
            <a:endParaRPr lang="en-US" sz="119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L-Shape 10"/>
          <p:cNvSpPr/>
          <p:nvPr/>
        </p:nvSpPr>
        <p:spPr>
          <a:xfrm rot="13701821">
            <a:off x="2701172" y="3336574"/>
            <a:ext cx="263175" cy="263175"/>
          </a:xfrm>
          <a:prstGeom prst="corner">
            <a:avLst>
              <a:gd name="adj1" fmla="val 23334"/>
              <a:gd name="adj2" fmla="val 24129"/>
            </a:avLst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399" tIns="27199" rIns="54399" bIns="27199" rtlCol="0" anchor="ctr"/>
          <a:lstStyle/>
          <a:p>
            <a:pPr algn="ctr" defTabSz="544030">
              <a:defRPr/>
            </a:pPr>
            <a:endParaRPr lang="en-US" sz="833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6" name="Group 1462"/>
          <p:cNvGrpSpPr/>
          <p:nvPr/>
        </p:nvGrpSpPr>
        <p:grpSpPr>
          <a:xfrm>
            <a:off x="1608200" y="3053529"/>
            <a:ext cx="343076" cy="452171"/>
            <a:chOff x="2489201" y="17492663"/>
            <a:chExt cx="379413" cy="500063"/>
          </a:xfrm>
          <a:solidFill>
            <a:schemeClr val="bg2"/>
          </a:solidFill>
        </p:grpSpPr>
        <p:sp>
          <p:nvSpPr>
            <p:cNvPr id="27" name="Freeform 584"/>
            <p:cNvSpPr>
              <a:spLocks/>
            </p:cNvSpPr>
            <p:nvPr/>
          </p:nvSpPr>
          <p:spPr bwMode="auto">
            <a:xfrm>
              <a:off x="2555876" y="17681575"/>
              <a:ext cx="246063" cy="36513"/>
            </a:xfrm>
            <a:custGeom>
              <a:avLst/>
              <a:gdLst>
                <a:gd name="T0" fmla="*/ 78 w 84"/>
                <a:gd name="T1" fmla="*/ 12 h 12"/>
                <a:gd name="T2" fmla="*/ 6 w 84"/>
                <a:gd name="T3" fmla="*/ 12 h 12"/>
                <a:gd name="T4" fmla="*/ 0 w 84"/>
                <a:gd name="T5" fmla="*/ 6 h 12"/>
                <a:gd name="T6" fmla="*/ 6 w 84"/>
                <a:gd name="T7" fmla="*/ 0 h 12"/>
                <a:gd name="T8" fmla="*/ 78 w 84"/>
                <a:gd name="T9" fmla="*/ 0 h 12"/>
                <a:gd name="T10" fmla="*/ 84 w 84"/>
                <a:gd name="T11" fmla="*/ 6 h 12"/>
                <a:gd name="T12" fmla="*/ 78 w 84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2">
                  <a:moveTo>
                    <a:pt x="78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1" y="0"/>
                    <a:pt x="84" y="3"/>
                    <a:pt x="84" y="6"/>
                  </a:cubicBezTo>
                  <a:cubicBezTo>
                    <a:pt x="84" y="10"/>
                    <a:pt x="81" y="12"/>
                    <a:pt x="78" y="12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53295" tIns="26647" rIns="53295" bIns="26647" numCol="1" anchor="t" anchorCtr="0" compatLnSpc="1">
              <a:prstTxWarp prst="textNoShape">
                <a:avLst/>
              </a:prstTxWarp>
            </a:bodyPr>
            <a:lstStyle/>
            <a:p>
              <a:pPr defTabSz="607352">
                <a:defRPr/>
              </a:pPr>
              <a:endParaRPr lang="en-US" sz="1191" dirty="0">
                <a:solidFill>
                  <a:schemeClr val="bg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" name="Freeform 585"/>
            <p:cNvSpPr>
              <a:spLocks/>
            </p:cNvSpPr>
            <p:nvPr/>
          </p:nvSpPr>
          <p:spPr bwMode="auto">
            <a:xfrm>
              <a:off x="2555876" y="17740313"/>
              <a:ext cx="246063" cy="34925"/>
            </a:xfrm>
            <a:custGeom>
              <a:avLst/>
              <a:gdLst>
                <a:gd name="T0" fmla="*/ 78 w 84"/>
                <a:gd name="T1" fmla="*/ 12 h 12"/>
                <a:gd name="T2" fmla="*/ 6 w 84"/>
                <a:gd name="T3" fmla="*/ 12 h 12"/>
                <a:gd name="T4" fmla="*/ 0 w 84"/>
                <a:gd name="T5" fmla="*/ 6 h 12"/>
                <a:gd name="T6" fmla="*/ 6 w 84"/>
                <a:gd name="T7" fmla="*/ 0 h 12"/>
                <a:gd name="T8" fmla="*/ 78 w 84"/>
                <a:gd name="T9" fmla="*/ 0 h 12"/>
                <a:gd name="T10" fmla="*/ 84 w 84"/>
                <a:gd name="T11" fmla="*/ 6 h 12"/>
                <a:gd name="T12" fmla="*/ 78 w 84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2">
                  <a:moveTo>
                    <a:pt x="78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1" y="0"/>
                    <a:pt x="84" y="3"/>
                    <a:pt x="84" y="6"/>
                  </a:cubicBezTo>
                  <a:cubicBezTo>
                    <a:pt x="84" y="10"/>
                    <a:pt x="81" y="12"/>
                    <a:pt x="78" y="12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53295" tIns="26647" rIns="53295" bIns="26647" numCol="1" anchor="t" anchorCtr="0" compatLnSpc="1">
              <a:prstTxWarp prst="textNoShape">
                <a:avLst/>
              </a:prstTxWarp>
            </a:bodyPr>
            <a:lstStyle/>
            <a:p>
              <a:pPr defTabSz="607352">
                <a:defRPr/>
              </a:pPr>
              <a:endParaRPr lang="en-US" sz="1191" dirty="0">
                <a:solidFill>
                  <a:schemeClr val="bg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" name="Freeform 586"/>
            <p:cNvSpPr>
              <a:spLocks/>
            </p:cNvSpPr>
            <p:nvPr/>
          </p:nvSpPr>
          <p:spPr bwMode="auto">
            <a:xfrm>
              <a:off x="2555876" y="17799050"/>
              <a:ext cx="246063" cy="34925"/>
            </a:xfrm>
            <a:custGeom>
              <a:avLst/>
              <a:gdLst>
                <a:gd name="T0" fmla="*/ 78 w 84"/>
                <a:gd name="T1" fmla="*/ 12 h 12"/>
                <a:gd name="T2" fmla="*/ 6 w 84"/>
                <a:gd name="T3" fmla="*/ 12 h 12"/>
                <a:gd name="T4" fmla="*/ 0 w 84"/>
                <a:gd name="T5" fmla="*/ 6 h 12"/>
                <a:gd name="T6" fmla="*/ 6 w 84"/>
                <a:gd name="T7" fmla="*/ 0 h 12"/>
                <a:gd name="T8" fmla="*/ 78 w 84"/>
                <a:gd name="T9" fmla="*/ 0 h 12"/>
                <a:gd name="T10" fmla="*/ 84 w 84"/>
                <a:gd name="T11" fmla="*/ 6 h 12"/>
                <a:gd name="T12" fmla="*/ 78 w 84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2">
                  <a:moveTo>
                    <a:pt x="78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1" y="0"/>
                    <a:pt x="84" y="3"/>
                    <a:pt x="84" y="6"/>
                  </a:cubicBezTo>
                  <a:cubicBezTo>
                    <a:pt x="84" y="10"/>
                    <a:pt x="81" y="12"/>
                    <a:pt x="78" y="12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53295" tIns="26647" rIns="53295" bIns="26647" numCol="1" anchor="t" anchorCtr="0" compatLnSpc="1">
              <a:prstTxWarp prst="textNoShape">
                <a:avLst/>
              </a:prstTxWarp>
            </a:bodyPr>
            <a:lstStyle/>
            <a:p>
              <a:pPr defTabSz="607352">
                <a:defRPr/>
              </a:pPr>
              <a:endParaRPr lang="en-US" sz="1191" dirty="0">
                <a:solidFill>
                  <a:schemeClr val="bg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" name="Freeform 587"/>
            <p:cNvSpPr>
              <a:spLocks/>
            </p:cNvSpPr>
            <p:nvPr/>
          </p:nvSpPr>
          <p:spPr bwMode="auto">
            <a:xfrm>
              <a:off x="2555876" y="17860963"/>
              <a:ext cx="141288" cy="34925"/>
            </a:xfrm>
            <a:custGeom>
              <a:avLst/>
              <a:gdLst>
                <a:gd name="T0" fmla="*/ 42 w 48"/>
                <a:gd name="T1" fmla="*/ 12 h 12"/>
                <a:gd name="T2" fmla="*/ 6 w 48"/>
                <a:gd name="T3" fmla="*/ 12 h 12"/>
                <a:gd name="T4" fmla="*/ 0 w 48"/>
                <a:gd name="T5" fmla="*/ 6 h 12"/>
                <a:gd name="T6" fmla="*/ 6 w 48"/>
                <a:gd name="T7" fmla="*/ 0 h 12"/>
                <a:gd name="T8" fmla="*/ 42 w 48"/>
                <a:gd name="T9" fmla="*/ 0 h 12"/>
                <a:gd name="T10" fmla="*/ 48 w 48"/>
                <a:gd name="T11" fmla="*/ 6 h 12"/>
                <a:gd name="T12" fmla="*/ 42 w 48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2">
                  <a:moveTo>
                    <a:pt x="42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5" y="0"/>
                    <a:pt x="48" y="2"/>
                    <a:pt x="48" y="6"/>
                  </a:cubicBezTo>
                  <a:cubicBezTo>
                    <a:pt x="48" y="9"/>
                    <a:pt x="45" y="12"/>
                    <a:pt x="42" y="12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53295" tIns="26647" rIns="53295" bIns="26647" numCol="1" anchor="t" anchorCtr="0" compatLnSpc="1">
              <a:prstTxWarp prst="textNoShape">
                <a:avLst/>
              </a:prstTxWarp>
            </a:bodyPr>
            <a:lstStyle/>
            <a:p>
              <a:pPr defTabSz="607352">
                <a:defRPr/>
              </a:pPr>
              <a:endParaRPr lang="en-US" sz="1191" dirty="0">
                <a:solidFill>
                  <a:schemeClr val="bg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" name="Freeform 588"/>
            <p:cNvSpPr>
              <a:spLocks/>
            </p:cNvSpPr>
            <p:nvPr/>
          </p:nvSpPr>
          <p:spPr bwMode="auto">
            <a:xfrm>
              <a:off x="2489201" y="17492663"/>
              <a:ext cx="379413" cy="500063"/>
            </a:xfrm>
            <a:custGeom>
              <a:avLst/>
              <a:gdLst>
                <a:gd name="T0" fmla="*/ 112 w 130"/>
                <a:gd name="T1" fmla="*/ 171 h 171"/>
                <a:gd name="T2" fmla="*/ 17 w 130"/>
                <a:gd name="T3" fmla="*/ 171 h 171"/>
                <a:gd name="T4" fmla="*/ 0 w 130"/>
                <a:gd name="T5" fmla="*/ 153 h 171"/>
                <a:gd name="T6" fmla="*/ 0 w 130"/>
                <a:gd name="T7" fmla="*/ 18 h 171"/>
                <a:gd name="T8" fmla="*/ 17 w 130"/>
                <a:gd name="T9" fmla="*/ 0 h 171"/>
                <a:gd name="T10" fmla="*/ 23 w 130"/>
                <a:gd name="T11" fmla="*/ 6 h 171"/>
                <a:gd name="T12" fmla="*/ 17 w 130"/>
                <a:gd name="T13" fmla="*/ 12 h 171"/>
                <a:gd name="T14" fmla="*/ 12 w 130"/>
                <a:gd name="T15" fmla="*/ 18 h 171"/>
                <a:gd name="T16" fmla="*/ 12 w 130"/>
                <a:gd name="T17" fmla="*/ 153 h 171"/>
                <a:gd name="T18" fmla="*/ 17 w 130"/>
                <a:gd name="T19" fmla="*/ 159 h 171"/>
                <a:gd name="T20" fmla="*/ 112 w 130"/>
                <a:gd name="T21" fmla="*/ 159 h 171"/>
                <a:gd name="T22" fmla="*/ 118 w 130"/>
                <a:gd name="T23" fmla="*/ 153 h 171"/>
                <a:gd name="T24" fmla="*/ 118 w 130"/>
                <a:gd name="T25" fmla="*/ 18 h 171"/>
                <a:gd name="T26" fmla="*/ 112 w 130"/>
                <a:gd name="T27" fmla="*/ 12 h 171"/>
                <a:gd name="T28" fmla="*/ 89 w 130"/>
                <a:gd name="T29" fmla="*/ 12 h 171"/>
                <a:gd name="T30" fmla="*/ 83 w 130"/>
                <a:gd name="T31" fmla="*/ 6 h 171"/>
                <a:gd name="T32" fmla="*/ 89 w 130"/>
                <a:gd name="T33" fmla="*/ 0 h 171"/>
                <a:gd name="T34" fmla="*/ 112 w 130"/>
                <a:gd name="T35" fmla="*/ 0 h 171"/>
                <a:gd name="T36" fmla="*/ 130 w 130"/>
                <a:gd name="T37" fmla="*/ 18 h 171"/>
                <a:gd name="T38" fmla="*/ 130 w 130"/>
                <a:gd name="T39" fmla="*/ 153 h 171"/>
                <a:gd name="T40" fmla="*/ 112 w 130"/>
                <a:gd name="T41" fmla="*/ 17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0" h="171">
                  <a:moveTo>
                    <a:pt x="112" y="171"/>
                  </a:moveTo>
                  <a:cubicBezTo>
                    <a:pt x="17" y="171"/>
                    <a:pt x="17" y="171"/>
                    <a:pt x="17" y="171"/>
                  </a:cubicBezTo>
                  <a:cubicBezTo>
                    <a:pt x="8" y="171"/>
                    <a:pt x="0" y="163"/>
                    <a:pt x="0" y="15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1" y="0"/>
                    <a:pt x="23" y="3"/>
                    <a:pt x="23" y="6"/>
                  </a:cubicBezTo>
                  <a:cubicBezTo>
                    <a:pt x="23" y="9"/>
                    <a:pt x="21" y="12"/>
                    <a:pt x="17" y="12"/>
                  </a:cubicBezTo>
                  <a:cubicBezTo>
                    <a:pt x="14" y="12"/>
                    <a:pt x="12" y="14"/>
                    <a:pt x="12" y="18"/>
                  </a:cubicBezTo>
                  <a:cubicBezTo>
                    <a:pt x="12" y="153"/>
                    <a:pt x="12" y="153"/>
                    <a:pt x="12" y="153"/>
                  </a:cubicBezTo>
                  <a:cubicBezTo>
                    <a:pt x="12" y="156"/>
                    <a:pt x="14" y="159"/>
                    <a:pt x="17" y="159"/>
                  </a:cubicBezTo>
                  <a:cubicBezTo>
                    <a:pt x="112" y="159"/>
                    <a:pt x="112" y="159"/>
                    <a:pt x="112" y="159"/>
                  </a:cubicBezTo>
                  <a:cubicBezTo>
                    <a:pt x="116" y="159"/>
                    <a:pt x="118" y="156"/>
                    <a:pt x="118" y="153"/>
                  </a:cubicBezTo>
                  <a:cubicBezTo>
                    <a:pt x="118" y="18"/>
                    <a:pt x="118" y="18"/>
                    <a:pt x="118" y="18"/>
                  </a:cubicBezTo>
                  <a:cubicBezTo>
                    <a:pt x="118" y="14"/>
                    <a:pt x="116" y="12"/>
                    <a:pt x="112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86" y="12"/>
                    <a:pt x="83" y="9"/>
                    <a:pt x="83" y="6"/>
                  </a:cubicBezTo>
                  <a:cubicBezTo>
                    <a:pt x="83" y="3"/>
                    <a:pt x="86" y="0"/>
                    <a:pt x="89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22" y="0"/>
                    <a:pt x="130" y="8"/>
                    <a:pt x="130" y="18"/>
                  </a:cubicBezTo>
                  <a:cubicBezTo>
                    <a:pt x="130" y="153"/>
                    <a:pt x="130" y="153"/>
                    <a:pt x="130" y="153"/>
                  </a:cubicBezTo>
                  <a:cubicBezTo>
                    <a:pt x="130" y="163"/>
                    <a:pt x="122" y="171"/>
                    <a:pt x="112" y="171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53295" tIns="26647" rIns="53295" bIns="26647" numCol="1" anchor="t" anchorCtr="0" compatLnSpc="1">
              <a:prstTxWarp prst="textNoShape">
                <a:avLst/>
              </a:prstTxWarp>
            </a:bodyPr>
            <a:lstStyle/>
            <a:p>
              <a:pPr defTabSz="607352">
                <a:defRPr/>
              </a:pPr>
              <a:endParaRPr lang="en-US" sz="1191" dirty="0">
                <a:solidFill>
                  <a:schemeClr val="bg2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967646" y="3605758"/>
            <a:ext cx="1523717" cy="608927"/>
          </a:xfrm>
          <a:prstGeom prst="rect">
            <a:avLst/>
          </a:prstGeom>
          <a:noFill/>
        </p:spPr>
        <p:txBody>
          <a:bodyPr wrap="square" lIns="54399" tIns="27199" rIns="54399" bIns="27199" rtlCol="0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Преимущества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программы льготного лизинга</a:t>
            </a: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1046297" y="2715766"/>
            <a:ext cx="71237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27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7992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УПРАВЛЕНИЕ </a:t>
            </a:r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ИННОВАЦИОННОЙ И НАУЧНОЙ ПОЛИТИКИ</a:t>
            </a:r>
          </a:p>
          <a:p>
            <a:r>
              <a:rPr lang="ru-RU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Начальник Управления – </a:t>
            </a:r>
            <a:r>
              <a:rPr lang="ru-RU" sz="1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Виктория Халимендик,</a:t>
            </a:r>
            <a:endParaRPr lang="ru-RU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+7(498) 602-06-04, доб. </a:t>
            </a:r>
            <a:r>
              <a:rPr lang="ru-RU" sz="1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4-08-13</a:t>
            </a:r>
            <a:endParaRPr lang="ru-RU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KhalimendikVB@mosreg.ru</a:t>
            </a:r>
            <a:endParaRPr lang="ru-RU" sz="1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32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7664" y="1836569"/>
            <a:ext cx="6480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Социальная ипотека</a:t>
            </a:r>
          </a:p>
          <a:p>
            <a:endParaRPr lang="ru-RU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Гранты</a:t>
            </a:r>
          </a:p>
          <a:p>
            <a:endParaRPr lang="ru-RU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Реестр инновационной продукции</a:t>
            </a:r>
          </a:p>
          <a:p>
            <a:endParaRPr lang="ru-RU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48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СОЦИАЛЬНАЯ ИПОТЕКА</a:t>
            </a:r>
          </a:p>
          <a:p>
            <a:r>
              <a:rPr lang="ru-RU" sz="1000" dirty="0" smtClean="0">
                <a:latin typeface="Century Gothic" panose="020B0502020202020204" pitchFamily="34" charset="0"/>
              </a:rPr>
              <a:t>РАСПОРЯЖЕНИЕ МИНИНИСТЕРСТВА ИНВЕСТИЦИЙ И ИННОВАЦИЙ МОСКОВСКОЙ ОБЛАСТИ ОТ 12.02.2016 № 3-</a:t>
            </a:r>
            <a:r>
              <a:rPr lang="en-US" sz="1000" dirty="0" smtClean="0">
                <a:latin typeface="Century Gothic" panose="020B0502020202020204" pitchFamily="34" charset="0"/>
              </a:rPr>
              <a:t>P</a:t>
            </a:r>
            <a:endParaRPr lang="en-US" sz="1000" dirty="0"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33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8330" y="843558"/>
            <a:ext cx="88781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entury Gothic" panose="020B0502020202020204" pitchFamily="34" charset="0"/>
              </a:rPr>
              <a:t>Льготная ипотека </a:t>
            </a:r>
            <a:r>
              <a:rPr lang="ru-RU" sz="1200" dirty="0" smtClean="0">
                <a:latin typeface="Century Gothic" panose="020B0502020202020204" pitchFamily="34" charset="0"/>
              </a:rPr>
              <a:t>для:</a:t>
            </a:r>
          </a:p>
          <a:p>
            <a:r>
              <a:rPr lang="ru-RU" sz="1200" dirty="0" smtClean="0">
                <a:latin typeface="Century Gothic" panose="020B0502020202020204" pitchFamily="34" charset="0"/>
              </a:rPr>
              <a:t>- молодых </a:t>
            </a:r>
            <a:r>
              <a:rPr lang="ru-RU" sz="1200" dirty="0">
                <a:latin typeface="Century Gothic" panose="020B0502020202020204" pitchFamily="34" charset="0"/>
              </a:rPr>
              <a:t>ученых и </a:t>
            </a:r>
            <a:r>
              <a:rPr lang="ru-RU" sz="1200" dirty="0" smtClean="0">
                <a:latin typeface="Century Gothic" panose="020B0502020202020204" pitchFamily="34" charset="0"/>
              </a:rPr>
              <a:t>уникальных специалистов; </a:t>
            </a:r>
          </a:p>
          <a:p>
            <a:r>
              <a:rPr lang="ru-RU" sz="1200" dirty="0" smtClean="0">
                <a:latin typeface="Century Gothic" panose="020B0502020202020204" pitchFamily="34" charset="0"/>
              </a:rPr>
              <a:t>- молодых ученых и уникальных  специалистов организаций ОПК.</a:t>
            </a:r>
          </a:p>
          <a:p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Правительство МО выплачивает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первый взнос </a:t>
            </a:r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и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ежемесячный платеж по </a:t>
            </a:r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ипотеке (заявитель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платит только %)</a:t>
            </a:r>
          </a:p>
        </p:txBody>
      </p:sp>
      <p:sp>
        <p:nvSpPr>
          <p:cNvPr id="6" name="TextBox 2"/>
          <p:cNvSpPr txBox="1"/>
          <p:nvPr/>
        </p:nvSpPr>
        <p:spPr>
          <a:xfrm>
            <a:off x="3635896" y="2130995"/>
            <a:ext cx="5349924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600" b="1">
                <a:solidFill>
                  <a:srgbClr val="00206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sz="3200" b="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2016 </a:t>
            </a:r>
            <a:r>
              <a:rPr sz="3200" b="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год</a:t>
            </a:r>
            <a:r>
              <a:rPr sz="3200" b="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sz="3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– </a:t>
            </a:r>
            <a:r>
              <a:rPr lang="ru-RU" sz="3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58</a:t>
            </a:r>
            <a:endParaRPr sz="32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12"/>
          <p:cNvSpPr txBox="1"/>
          <p:nvPr/>
        </p:nvSpPr>
        <p:spPr>
          <a:xfrm>
            <a:off x="3635896" y="2563043"/>
            <a:ext cx="5349924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600" b="1">
                <a:solidFill>
                  <a:srgbClr val="00206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sz="3200" b="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2017 </a:t>
            </a:r>
            <a:r>
              <a:rPr sz="3200" b="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год</a:t>
            </a:r>
            <a:r>
              <a:rPr sz="3200" b="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sz="3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– </a:t>
            </a:r>
            <a:r>
              <a:rPr lang="ru-RU" sz="3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107</a:t>
            </a:r>
            <a:endParaRPr sz="32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13"/>
          <p:cNvSpPr txBox="1"/>
          <p:nvPr/>
        </p:nvSpPr>
        <p:spPr>
          <a:xfrm>
            <a:off x="3635896" y="2995091"/>
            <a:ext cx="5349924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600" b="1">
                <a:solidFill>
                  <a:srgbClr val="00206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sz="3200" b="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2018 </a:t>
            </a:r>
            <a:r>
              <a:rPr sz="3200" b="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год</a:t>
            </a:r>
            <a:r>
              <a:rPr sz="3200" b="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sz="3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– </a:t>
            </a:r>
            <a:r>
              <a:rPr lang="ru-RU" sz="3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142</a:t>
            </a:r>
            <a:r>
              <a:rPr sz="3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sz="3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sz="32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план</a:t>
            </a:r>
            <a:r>
              <a:rPr sz="3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0" name="TextBox 3"/>
          <p:cNvSpPr txBox="1"/>
          <p:nvPr/>
        </p:nvSpPr>
        <p:spPr>
          <a:xfrm>
            <a:off x="856508" y="1908876"/>
            <a:ext cx="7675932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600">
                <a:solidFill>
                  <a:srgbClr val="00206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sz="14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Количество</a:t>
            </a:r>
            <a:r>
              <a:rPr sz="14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sz="1400" dirty="0" err="1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специалистов</a:t>
            </a:r>
            <a:r>
              <a:rPr lang="en-US" sz="14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sz="1400" dirty="0" err="1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получивших</a:t>
            </a:r>
            <a:r>
              <a:rPr sz="14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sz="1400" dirty="0" err="1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поддержку</a:t>
            </a:r>
            <a:r>
              <a:rPr lang="en-US" sz="14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:</a:t>
            </a:r>
            <a:endParaRPr sz="14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4" descr="C:\Users\DembitskiyMN\Desktop\znak-0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5723" y="1851670"/>
            <a:ext cx="365214" cy="365214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58330" y="3939902"/>
            <a:ext cx="8770155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Century Gothic" panose="020B0502020202020204" pitchFamily="34" charset="0"/>
              </a:rPr>
              <a:t>Для участия в программе необходимо обратиться:</a:t>
            </a:r>
          </a:p>
          <a:p>
            <a:r>
              <a:rPr lang="ru-RU" sz="13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молодые ученые </a:t>
            </a:r>
            <a:r>
              <a:rPr lang="ru-RU" sz="13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и </a:t>
            </a:r>
            <a:r>
              <a:rPr lang="ru-RU" sz="13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уникальные специалисты </a:t>
            </a:r>
            <a:r>
              <a:rPr lang="ru-RU" sz="1200" dirty="0" smtClean="0">
                <a:latin typeface="Century Gothic" panose="020B0502020202020204" pitchFamily="34" charset="0"/>
              </a:rPr>
              <a:t>– Управление инновационной и научной политики;</a:t>
            </a:r>
          </a:p>
          <a:p>
            <a:r>
              <a:rPr lang="ru-RU" sz="13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молодые ученые и уникальные </a:t>
            </a:r>
            <a:r>
              <a:rPr lang="ru-RU" sz="13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специалисты организаций ОПК </a:t>
            </a:r>
            <a:r>
              <a:rPr lang="ru-RU" sz="1200" dirty="0" smtClean="0">
                <a:latin typeface="Century Gothic" panose="020B0502020202020204" pitchFamily="34" charset="0"/>
              </a:rPr>
              <a:t>– Управление промышленной политики</a:t>
            </a:r>
            <a:endParaRPr lang="ru-RU" sz="12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26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48245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ГРАНТЫ ПРАВИТЕЛЬСТВА МОСКОВСКОЙ ОБЛАСТИ</a:t>
            </a:r>
          </a:p>
          <a:p>
            <a:r>
              <a:rPr lang="ru-RU" sz="1000" dirty="0">
                <a:latin typeface="Century Gothic" panose="020B0502020202020204" pitchFamily="34" charset="0"/>
              </a:rPr>
              <a:t>в сферах науки, технологий, техники и </a:t>
            </a:r>
            <a:r>
              <a:rPr lang="ru-RU" sz="1000" dirty="0" smtClean="0">
                <a:latin typeface="Century Gothic" panose="020B0502020202020204" pitchFamily="34" charset="0"/>
              </a:rPr>
              <a:t>инноваций</a:t>
            </a:r>
            <a:br>
              <a:rPr lang="ru-RU" sz="1000" dirty="0" smtClean="0">
                <a:latin typeface="Century Gothic" panose="020B0502020202020204" pitchFamily="34" charset="0"/>
              </a:rPr>
            </a:br>
            <a:r>
              <a:rPr lang="ru-RU" sz="1000" dirty="0" smtClean="0">
                <a:latin typeface="Century Gothic" panose="020B0502020202020204" pitchFamily="34" charset="0"/>
              </a:rPr>
              <a:t>ЗАКОН МОСКОВСКОЙ ОБЛАСТИ от 21.03.2013 № 8</a:t>
            </a:r>
            <a:r>
              <a:rPr lang="en-US" sz="1000" dirty="0" smtClean="0">
                <a:latin typeface="Century Gothic" panose="020B0502020202020204" pitchFamily="34" charset="0"/>
              </a:rPr>
              <a:t>/47-</a:t>
            </a:r>
            <a:r>
              <a:rPr lang="ru-RU" sz="1000" dirty="0" smtClean="0">
                <a:latin typeface="Century Gothic" panose="020B0502020202020204" pitchFamily="34" charset="0"/>
              </a:rPr>
              <a:t>П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34</a:t>
            </a:r>
            <a:endParaRPr lang="ru-RU" dirty="0">
              <a:latin typeface="Century Gothic" panose="020B0502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4926292"/>
              </p:ext>
            </p:extLst>
          </p:nvPr>
        </p:nvGraphicFramePr>
        <p:xfrm>
          <a:off x="683567" y="1995686"/>
          <a:ext cx="7848873" cy="1162304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3025882"/>
                <a:gridCol w="1205276"/>
                <a:gridCol w="1297989"/>
                <a:gridCol w="1205276"/>
                <a:gridCol w="1114450"/>
              </a:tblGrid>
              <a:tr h="370840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2014</a:t>
                      </a:r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2015</a:t>
                      </a:r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2016</a:t>
                      </a:r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2017</a:t>
                      </a:r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0" dirty="0" err="1">
                          <a:latin typeface="Century Gothic" panose="020B0502020202020204" pitchFamily="34" charset="0"/>
                          <a:sym typeface="Arial"/>
                        </a:rPr>
                        <a:t>Количество</a:t>
                      </a:r>
                      <a:r>
                        <a:rPr sz="1200" b="0" dirty="0">
                          <a:latin typeface="Century Gothic" panose="020B0502020202020204" pitchFamily="34" charset="0"/>
                          <a:sym typeface="Arial"/>
                        </a:rPr>
                        <a:t> </a:t>
                      </a:r>
                      <a:r>
                        <a:rPr lang="ru-RU" sz="1200" b="0" dirty="0" err="1" smtClean="0">
                          <a:latin typeface="Century Gothic" panose="020B0502020202020204" pitchFamily="34" charset="0"/>
                          <a:sym typeface="Arial"/>
                        </a:rPr>
                        <a:t>грантополучателей</a:t>
                      </a:r>
                      <a:endParaRPr sz="1200" b="0" dirty="0">
                        <a:latin typeface="Century Gothic" panose="020B0502020202020204" pitchFamily="34" charset="0"/>
                        <a:sym typeface="Arial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0" dirty="0" smtClean="0">
                          <a:latin typeface="Century Gothic" panose="020B0502020202020204" pitchFamily="34" charset="0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r>
                        <a:rPr lang="ru-RU" sz="1400" b="0" dirty="0" smtClean="0">
                          <a:latin typeface="Century Gothic" panose="020B0502020202020204" pitchFamily="34" charset="0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400" b="0" dirty="0">
                        <a:latin typeface="Century Gothic" panose="020B050202020202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400" b="0" dirty="0" smtClean="0">
                          <a:latin typeface="Century Gothic" panose="020B0502020202020204" pitchFamily="34" charset="0"/>
                          <a:ea typeface="Calibri"/>
                          <a:cs typeface="Calibri"/>
                          <a:sym typeface="Calibri"/>
                        </a:rPr>
                        <a:t>23</a:t>
                      </a:r>
                      <a:endParaRPr sz="1400" b="0" dirty="0">
                        <a:latin typeface="Century Gothic" panose="020B050202020202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400" b="0" dirty="0" smtClean="0">
                          <a:latin typeface="Century Gothic" panose="020B0502020202020204" pitchFamily="34" charset="0"/>
                          <a:ea typeface="Calibri"/>
                          <a:cs typeface="Calibri"/>
                          <a:sym typeface="Calibri"/>
                        </a:rPr>
                        <a:t>22</a:t>
                      </a:r>
                      <a:endParaRPr sz="1400" b="0" dirty="0">
                        <a:latin typeface="Century Gothic" panose="020B050202020202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400" b="0" dirty="0" smtClean="0">
                          <a:latin typeface="Century Gothic" panose="020B0502020202020204" pitchFamily="34" charset="0"/>
                          <a:ea typeface="Calibri"/>
                          <a:cs typeface="Calibri"/>
                          <a:sym typeface="Calibri"/>
                        </a:rPr>
                        <a:t>24</a:t>
                      </a:r>
                      <a:endParaRPr sz="1400" b="0" dirty="0">
                        <a:latin typeface="Century Gothic" panose="020B050202020202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 horzOverflow="overflow"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0" dirty="0" err="1">
                          <a:latin typeface="Century Gothic" panose="020B0502020202020204" pitchFamily="34" charset="0"/>
                          <a:sym typeface="Arial"/>
                        </a:rPr>
                        <a:t>Сумма</a:t>
                      </a:r>
                      <a:r>
                        <a:rPr sz="1200" b="0" dirty="0">
                          <a:latin typeface="Century Gothic" panose="020B0502020202020204" pitchFamily="34" charset="0"/>
                          <a:sym typeface="Arial"/>
                        </a:rPr>
                        <a:t> </a:t>
                      </a:r>
                      <a:r>
                        <a:rPr lang="ru-RU" sz="1200" b="0" dirty="0" smtClean="0">
                          <a:latin typeface="Century Gothic" panose="020B0502020202020204" pitchFamily="34" charset="0"/>
                          <a:sym typeface="Arial"/>
                        </a:rPr>
                        <a:t>предоставленных</a:t>
                      </a:r>
                      <a:r>
                        <a:rPr lang="ru-RU" sz="1200" b="0" baseline="0" dirty="0" smtClean="0">
                          <a:latin typeface="Century Gothic" panose="020B0502020202020204" pitchFamily="34" charset="0"/>
                          <a:sym typeface="Arial"/>
                        </a:rPr>
                        <a:t> грантов</a:t>
                      </a:r>
                      <a:r>
                        <a:rPr sz="1200" b="0" dirty="0" smtClean="0">
                          <a:latin typeface="Century Gothic" panose="020B0502020202020204" pitchFamily="34" charset="0"/>
                          <a:sym typeface="Arial"/>
                        </a:rPr>
                        <a:t>,</a:t>
                      </a:r>
                      <a:endParaRPr lang="ru-RU" sz="1200" b="0" dirty="0" smtClean="0">
                        <a:latin typeface="Century Gothic" panose="020B0502020202020204" pitchFamily="34" charset="0"/>
                        <a:sym typeface="Arial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200" b="0" dirty="0" err="1" smtClean="0">
                          <a:latin typeface="Century Gothic" panose="020B0502020202020204" pitchFamily="34" charset="0"/>
                          <a:sym typeface="Arial"/>
                        </a:rPr>
                        <a:t>тыс</a:t>
                      </a:r>
                      <a:r>
                        <a:rPr sz="1200" b="0" dirty="0" smtClean="0">
                          <a:latin typeface="Century Gothic" panose="020B0502020202020204" pitchFamily="34" charset="0"/>
                          <a:sym typeface="Arial"/>
                        </a:rPr>
                        <a:t>. </a:t>
                      </a:r>
                      <a:r>
                        <a:rPr sz="1200" b="0" dirty="0" err="1">
                          <a:latin typeface="Century Gothic" panose="020B0502020202020204" pitchFamily="34" charset="0"/>
                          <a:sym typeface="Arial"/>
                        </a:rPr>
                        <a:t>руб</a:t>
                      </a:r>
                      <a:r>
                        <a:rPr sz="1200" b="0" dirty="0">
                          <a:latin typeface="Century Gothic" panose="020B0502020202020204" pitchFamily="34" charset="0"/>
                          <a:sym typeface="Arial"/>
                        </a:rPr>
                        <a:t>. 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400" b="0" dirty="0" smtClean="0">
                          <a:latin typeface="Century Gothic" panose="020B0502020202020204" pitchFamily="34" charset="0"/>
                          <a:ea typeface="Calibri"/>
                          <a:cs typeface="Calibri"/>
                          <a:sym typeface="Calibri"/>
                        </a:rPr>
                        <a:t>87</a:t>
                      </a:r>
                      <a:r>
                        <a:rPr lang="ru-RU" sz="1400" b="0" baseline="0" dirty="0" smtClean="0">
                          <a:latin typeface="Century Gothic" panose="020B0502020202020204" pitchFamily="34" charset="0"/>
                          <a:ea typeface="Calibri"/>
                          <a:cs typeface="Calibri"/>
                          <a:sym typeface="Calibri"/>
                        </a:rPr>
                        <a:t> 630</a:t>
                      </a:r>
                      <a:endParaRPr sz="1400" b="0" dirty="0">
                        <a:latin typeface="Century Gothic" panose="020B050202020202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400" b="0" dirty="0" smtClean="0">
                          <a:latin typeface="Century Gothic" panose="020B0502020202020204" pitchFamily="34" charset="0"/>
                          <a:ea typeface="Calibri"/>
                          <a:cs typeface="Calibri"/>
                          <a:sym typeface="Calibri"/>
                        </a:rPr>
                        <a:t>49</a:t>
                      </a:r>
                      <a:r>
                        <a:rPr lang="ru-RU" sz="1400" b="0" baseline="0" dirty="0" smtClean="0">
                          <a:latin typeface="Century Gothic" panose="020B0502020202020204" pitchFamily="34" charset="0"/>
                          <a:ea typeface="Calibri"/>
                          <a:cs typeface="Calibri"/>
                          <a:sym typeface="Calibri"/>
                        </a:rPr>
                        <a:t> 600</a:t>
                      </a:r>
                      <a:endParaRPr sz="1400" b="0" dirty="0">
                        <a:latin typeface="Century Gothic" panose="020B050202020202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400" b="0" dirty="0" smtClean="0">
                          <a:latin typeface="Century Gothic" panose="020B0502020202020204" pitchFamily="34" charset="0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lang="ru-RU" sz="1400" b="0" baseline="0" dirty="0" smtClean="0">
                          <a:latin typeface="Century Gothic" panose="020B0502020202020204" pitchFamily="34" charset="0"/>
                          <a:ea typeface="Calibri"/>
                          <a:cs typeface="Calibri"/>
                          <a:sym typeface="Calibri"/>
                        </a:rPr>
                        <a:t>8 700</a:t>
                      </a:r>
                      <a:endParaRPr sz="1400" b="0" dirty="0">
                        <a:latin typeface="Century Gothic" panose="020B050202020202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400" b="0" dirty="0" smtClean="0">
                          <a:latin typeface="Century Gothic" panose="020B0502020202020204" pitchFamily="34" charset="0"/>
                          <a:ea typeface="Calibri"/>
                          <a:cs typeface="Calibri"/>
                          <a:sym typeface="Calibri"/>
                        </a:rPr>
                        <a:t>49 998</a:t>
                      </a:r>
                      <a:endParaRPr sz="1400" b="0" dirty="0">
                        <a:latin typeface="Century Gothic" panose="020B050202020202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 horzOverflow="overflow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43669" y="915566"/>
            <a:ext cx="34115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От </a:t>
            </a:r>
            <a:r>
              <a:rPr lang="ru-RU" sz="1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2 000 000 </a:t>
            </a:r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до </a:t>
            </a:r>
            <a:r>
              <a:rPr lang="ru-RU" sz="1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3 500 000 </a:t>
            </a:r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рублей;</a:t>
            </a:r>
          </a:p>
          <a:p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На </a:t>
            </a:r>
            <a:r>
              <a:rPr lang="ru-RU" sz="1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 год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79962" y="3651870"/>
            <a:ext cx="75364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Всего предоставлено </a:t>
            </a:r>
            <a:r>
              <a:rPr lang="ru-RU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80 грантов </a:t>
            </a:r>
            <a:r>
              <a:rPr lang="ru-RU" sz="18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на </a:t>
            </a:r>
            <a:r>
              <a:rPr lang="ru-RU" sz="20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235,9 </a:t>
            </a:r>
            <a:r>
              <a:rPr lang="ru-RU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млн руб.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6341" y="4382983"/>
            <a:ext cx="86261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Для участия в программе необходимо обратиться в Управление инновационной и научной политики</a:t>
            </a:r>
            <a:endParaRPr lang="ru-RU" sz="12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70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611560" y="175741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РЕЕСТР ИННОВАЦИОННОЙ ПРОДУКЦИИ</a:t>
            </a:r>
          </a:p>
          <a:p>
            <a:r>
              <a:rPr lang="ru-RU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ПОСТАНОВЛЕНИЕ ПРАВИТЕЛЬСТВА МОСКОВСКОЙ ОБЛАСТИ ОТ 21.11.2016 № 860</a:t>
            </a:r>
            <a:r>
              <a:rPr lang="en-US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/41</a:t>
            </a:r>
            <a:endParaRPr lang="ru-RU" sz="1000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4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35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26" name="Shape 143"/>
          <p:cNvSpPr txBox="1"/>
          <p:nvPr/>
        </p:nvSpPr>
        <p:spPr>
          <a:xfrm>
            <a:off x="179512" y="915566"/>
            <a:ext cx="8784657" cy="849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13" tIns="91413" rIns="91413" bIns="91413" anchor="ctr">
            <a:spAutoFit/>
          </a:bodyPr>
          <a:lstStyle/>
          <a:p>
            <a:pPr algn="ctr" defTabSz="1066665">
              <a:lnSpc>
                <a:spcPct val="90000"/>
              </a:lnSpc>
              <a:spcBef>
                <a:spcPts val="800"/>
              </a:spcBef>
              <a:defRPr sz="16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 err="1">
                <a:latin typeface="Century Gothic" panose="020B0502020202020204" pitchFamily="34" charset="0"/>
              </a:rPr>
              <a:t>Продукция</a:t>
            </a:r>
            <a:r>
              <a:rPr dirty="0">
                <a:latin typeface="Century Gothic" panose="020B0502020202020204" pitchFamily="34" charset="0"/>
              </a:rPr>
              <a:t> </a:t>
            </a:r>
            <a:r>
              <a:rPr dirty="0" err="1">
                <a:latin typeface="Century Gothic" panose="020B0502020202020204" pitchFamily="34" charset="0"/>
              </a:rPr>
              <a:t>из</a:t>
            </a:r>
            <a:r>
              <a:rPr dirty="0">
                <a:latin typeface="Century Gothic" panose="020B0502020202020204" pitchFamily="34" charset="0"/>
              </a:rPr>
              <a:t> </a:t>
            </a:r>
            <a:r>
              <a:rPr dirty="0" err="1">
                <a:latin typeface="Century Gothic" panose="020B0502020202020204" pitchFamily="34" charset="0"/>
              </a:rPr>
              <a:t>Реестра</a:t>
            </a:r>
            <a:r>
              <a:rPr dirty="0">
                <a:latin typeface="Century Gothic" panose="020B0502020202020204" pitchFamily="34" charset="0"/>
              </a:rPr>
              <a:t> </a:t>
            </a:r>
            <a:r>
              <a:rPr dirty="0" err="1">
                <a:latin typeface="Century Gothic" panose="020B0502020202020204" pitchFamily="34" charset="0"/>
              </a:rPr>
              <a:t>рекомендуется</a:t>
            </a:r>
            <a:r>
              <a:rPr dirty="0">
                <a:latin typeface="Century Gothic" panose="020B0502020202020204" pitchFamily="34" charset="0"/>
              </a:rPr>
              <a:t> ЦИОГВ МО и </a:t>
            </a:r>
            <a:r>
              <a:rPr dirty="0" err="1">
                <a:latin typeface="Century Gothic" panose="020B0502020202020204" pitchFamily="34" charset="0"/>
              </a:rPr>
              <a:t>администрациям</a:t>
            </a:r>
            <a:r>
              <a:rPr dirty="0">
                <a:latin typeface="Century Gothic" panose="020B0502020202020204" pitchFamily="34" charset="0"/>
              </a:rPr>
              <a:t> </a:t>
            </a:r>
            <a:r>
              <a:rPr dirty="0" err="1" smtClean="0">
                <a:latin typeface="Century Gothic" panose="020B0502020202020204" pitchFamily="34" charset="0"/>
              </a:rPr>
              <a:t>мун</a:t>
            </a:r>
            <a:r>
              <a:rPr lang="ru-RU" dirty="0" err="1" smtClean="0">
                <a:latin typeface="Century Gothic" panose="020B0502020202020204" pitchFamily="34" charset="0"/>
              </a:rPr>
              <a:t>иципальных</a:t>
            </a:r>
            <a:r>
              <a:rPr dirty="0" smtClean="0">
                <a:latin typeface="Century Gothic" panose="020B0502020202020204" pitchFamily="34" charset="0"/>
              </a:rPr>
              <a:t> </a:t>
            </a:r>
            <a:r>
              <a:rPr dirty="0" err="1">
                <a:latin typeface="Century Gothic" panose="020B0502020202020204" pitchFamily="34" charset="0"/>
              </a:rPr>
              <a:t>образований</a:t>
            </a:r>
            <a:r>
              <a:rPr dirty="0">
                <a:latin typeface="Century Gothic" panose="020B0502020202020204" pitchFamily="34" charset="0"/>
              </a:rPr>
              <a:t> </a:t>
            </a:r>
            <a:r>
              <a:rPr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в </a:t>
            </a:r>
            <a:r>
              <a:rPr b="1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рамках</a:t>
            </a:r>
            <a:r>
              <a:rPr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b="1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проведения</a:t>
            </a:r>
            <a:r>
              <a:rPr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b="1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закупок</a:t>
            </a:r>
            <a:r>
              <a:rPr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dirty="0" err="1" smtClean="0">
                <a:latin typeface="Century Gothic" panose="020B0502020202020204" pitchFamily="34" charset="0"/>
              </a:rPr>
              <a:t>для</a:t>
            </a:r>
            <a:r>
              <a:rPr lang="ru-RU" dirty="0">
                <a:latin typeface="Century Gothic" panose="020B0502020202020204" pitchFamily="34" charset="0"/>
              </a:rPr>
              <a:t/>
            </a:r>
            <a:br>
              <a:rPr lang="ru-RU" dirty="0">
                <a:latin typeface="Century Gothic" panose="020B0502020202020204" pitchFamily="34" charset="0"/>
              </a:rPr>
            </a:br>
            <a:r>
              <a:rPr dirty="0" err="1" smtClean="0">
                <a:latin typeface="Century Gothic" panose="020B0502020202020204" pitchFamily="34" charset="0"/>
              </a:rPr>
              <a:t>государственных</a:t>
            </a:r>
            <a:r>
              <a:rPr dirty="0" smtClean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и </a:t>
            </a:r>
            <a:r>
              <a:rPr dirty="0" err="1">
                <a:latin typeface="Century Gothic" panose="020B0502020202020204" pitchFamily="34" charset="0"/>
              </a:rPr>
              <a:t>муниципальных</a:t>
            </a:r>
            <a:r>
              <a:rPr dirty="0">
                <a:latin typeface="Century Gothic" panose="020B0502020202020204" pitchFamily="34" charset="0"/>
              </a:rPr>
              <a:t> </a:t>
            </a:r>
            <a:r>
              <a:rPr dirty="0" err="1">
                <a:latin typeface="Century Gothic" panose="020B0502020202020204" pitchFamily="34" charset="0"/>
              </a:rPr>
              <a:t>нужд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27" name="TextBox 2"/>
          <p:cNvSpPr txBox="1"/>
          <p:nvPr/>
        </p:nvSpPr>
        <p:spPr>
          <a:xfrm>
            <a:off x="1832956" y="2146316"/>
            <a:ext cx="2379003" cy="1415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ctr">
              <a:defRPr sz="2400" b="1">
                <a:solidFill>
                  <a:srgbClr val="2A2A2A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ru-RU" sz="6600" dirty="0" smtClean="0">
                <a:solidFill>
                  <a:srgbClr val="2A2A2A"/>
                </a:solidFill>
                <a:latin typeface="Century Gothic" panose="020B0502020202020204" pitchFamily="34" charset="0"/>
              </a:rPr>
              <a:t>87</a:t>
            </a:r>
            <a:endParaRPr sz="6600" dirty="0">
              <a:solidFill>
                <a:srgbClr val="F46524"/>
              </a:solidFill>
              <a:latin typeface="Century Gothic" panose="020B0502020202020204" pitchFamily="34" charset="0"/>
            </a:endParaRPr>
          </a:p>
          <a:p>
            <a:pPr algn="ctr">
              <a:defRPr sz="2400">
                <a:solidFill>
                  <a:srgbClr val="2A2A2A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2000" dirty="0" err="1" smtClean="0">
                <a:latin typeface="Century Gothic" panose="020B0502020202020204" pitchFamily="34" charset="0"/>
              </a:rPr>
              <a:t>вид</a:t>
            </a:r>
            <a:r>
              <a:rPr lang="ru-RU" sz="2000" dirty="0" err="1" smtClean="0">
                <a:latin typeface="Century Gothic" panose="020B0502020202020204" pitchFamily="34" charset="0"/>
              </a:rPr>
              <a:t>ов</a:t>
            </a:r>
            <a:r>
              <a:rPr sz="2000" dirty="0" smtClean="0">
                <a:latin typeface="Century Gothic" panose="020B0502020202020204" pitchFamily="34" charset="0"/>
              </a:rPr>
              <a:t> </a:t>
            </a:r>
            <a:r>
              <a:rPr sz="2000" dirty="0" err="1">
                <a:latin typeface="Century Gothic" panose="020B0502020202020204" pitchFamily="34" charset="0"/>
              </a:rPr>
              <a:t>продукции</a:t>
            </a:r>
            <a:endParaRPr sz="2000" dirty="0">
              <a:latin typeface="Century Gothic" panose="020B0502020202020204" pitchFamily="34" charset="0"/>
            </a:endParaRPr>
          </a:p>
        </p:txBody>
      </p:sp>
      <p:sp>
        <p:nvSpPr>
          <p:cNvPr id="28" name="TextBox 20"/>
          <p:cNvSpPr txBox="1"/>
          <p:nvPr/>
        </p:nvSpPr>
        <p:spPr>
          <a:xfrm>
            <a:off x="5436096" y="2164094"/>
            <a:ext cx="1931672" cy="1415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400" b="1">
                <a:solidFill>
                  <a:srgbClr val="2A2A2A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ru-RU" sz="6600" dirty="0" smtClean="0">
                <a:latin typeface="Century Gothic" panose="020B0502020202020204" pitchFamily="34" charset="0"/>
              </a:rPr>
              <a:t>48</a:t>
            </a:r>
            <a:endParaRPr sz="6600" dirty="0">
              <a:solidFill>
                <a:srgbClr val="F46524"/>
              </a:solidFill>
              <a:latin typeface="Century Gothic" panose="020B0502020202020204" pitchFamily="34" charset="0"/>
            </a:endParaRPr>
          </a:p>
          <a:p>
            <a:pPr algn="ctr">
              <a:defRPr sz="2400">
                <a:solidFill>
                  <a:srgbClr val="2A2A2A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2000" dirty="0" err="1">
                <a:latin typeface="Century Gothic" panose="020B0502020202020204" pitchFamily="34" charset="0"/>
              </a:rPr>
              <a:t>организаций</a:t>
            </a:r>
            <a:endParaRPr sz="2000" dirty="0">
              <a:latin typeface="Century Gothic" panose="020B0502020202020204" pitchFamily="34" charset="0"/>
            </a:endParaRPr>
          </a:p>
        </p:txBody>
      </p:sp>
      <p:sp>
        <p:nvSpPr>
          <p:cNvPr id="29" name="Shape 143"/>
          <p:cNvSpPr txBox="1"/>
          <p:nvPr/>
        </p:nvSpPr>
        <p:spPr>
          <a:xfrm>
            <a:off x="203584" y="4122710"/>
            <a:ext cx="8784657" cy="627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13" tIns="91413" rIns="91413" bIns="91413" anchor="ctr">
            <a:spAutoFit/>
          </a:bodyPr>
          <a:lstStyle/>
          <a:p>
            <a:pPr algn="ctr" defTabSz="1066665">
              <a:lnSpc>
                <a:spcPct val="90000"/>
              </a:lnSpc>
              <a:spcBef>
                <a:spcPts val="800"/>
              </a:spcBef>
              <a:defRPr sz="16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ru-RU" dirty="0" smtClean="0">
                <a:latin typeface="Century Gothic" panose="020B0502020202020204" pitchFamily="34" charset="0"/>
              </a:rPr>
              <a:t>Для внесения продукции в Реестр необходимо обратиться</a:t>
            </a:r>
            <a:br>
              <a:rPr lang="ru-RU" dirty="0" smtClean="0">
                <a:latin typeface="Century Gothic" panose="020B0502020202020204" pitchFamily="34" charset="0"/>
              </a:rPr>
            </a:br>
            <a:r>
              <a:rPr lang="ru-RU" dirty="0" smtClean="0">
                <a:latin typeface="Century Gothic" panose="020B0502020202020204" pitchFamily="34" charset="0"/>
              </a:rPr>
              <a:t>в Управление инновационной и научной политики</a:t>
            </a:r>
            <a:endParaRPr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54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ФОНД СОДЕЙСТВИЯ ИННОВАЦИЯМ</a:t>
            </a:r>
            <a:b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en-US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http://fasie.ru</a:t>
            </a:r>
            <a:endParaRPr lang="ru-RU" sz="1000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36</a:t>
            </a:r>
            <a:endParaRPr lang="ru-RU" dirty="0">
              <a:latin typeface="Century Gothic" panose="020B0502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967273"/>
              </p:ext>
            </p:extLst>
          </p:nvPr>
        </p:nvGraphicFramePr>
        <p:xfrm>
          <a:off x="251520" y="1419622"/>
          <a:ext cx="8640960" cy="252028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944216"/>
                <a:gridCol w="3096344"/>
                <a:gridCol w="1872208"/>
                <a:gridCol w="1728192"/>
              </a:tblGrid>
              <a:tr h="370840">
                <a:tc>
                  <a:txBody>
                    <a:bodyPr/>
                    <a:lstStyle/>
                    <a:p>
                      <a:pPr algn="ctr">
                        <a:defRPr sz="1200" b="1">
                          <a:solidFill>
                            <a:srgbClr val="FFFFFF"/>
                          </a:solidFill>
                          <a:sym typeface="Arial"/>
                        </a:defRPr>
                      </a:pPr>
                      <a:r>
                        <a:rPr lang="ru-RU" sz="1200" b="1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Arial"/>
                        </a:rPr>
                        <a:t>Название программы</a:t>
                      </a:r>
                      <a:endParaRPr sz="12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87" marR="34287" marT="34287" marB="34287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400" b="1">
                          <a:solidFill>
                            <a:srgbClr val="FFFFFF"/>
                          </a:solidFill>
                          <a:effectLst>
                            <a:outerShdw blurRad="38100" dist="38100" dir="2700000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Arial"/>
                        </a:defRPr>
                      </a:pPr>
                      <a:r>
                        <a:rPr lang="ru-RU" sz="1200" b="1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Arial"/>
                        </a:rPr>
                        <a:t>Субъект поддержки</a:t>
                      </a:r>
                      <a:endParaRPr sz="12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87" marR="34287" marT="34287" marB="34287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400" b="1">
                          <a:solidFill>
                            <a:srgbClr val="FFFFFF"/>
                          </a:solidFill>
                          <a:effectLst>
                            <a:outerShdw blurRad="38100" dist="38100" dir="2700000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Arial"/>
                        </a:defRPr>
                      </a:pPr>
                      <a:r>
                        <a:rPr lang="ru-RU" sz="1200" b="1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Arial"/>
                        </a:rPr>
                        <a:t>Размер гранта</a:t>
                      </a:r>
                      <a:endParaRPr sz="12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87" marR="34287" marT="34287" marB="3428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>
                          <a:solidFill>
                            <a:srgbClr val="FFFFFF"/>
                          </a:solidFill>
                          <a:effectLst>
                            <a:outerShdw blurRad="38100" dist="38100" dir="2700000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Arial"/>
                        </a:defRPr>
                      </a:pPr>
                      <a:r>
                        <a:rPr lang="ru-RU" sz="1200" b="1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Arial"/>
                        </a:rPr>
                        <a:t>Срок выполнения</a:t>
                      </a:r>
                      <a:endParaRPr lang="ru-RU" sz="1200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87" marR="34287" marT="34287" marB="34287" anchor="ctr" horzOverflow="overflow"/>
                </a:tc>
              </a:tr>
              <a:tr h="4932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«СТАРТ»</a:t>
                      </a:r>
                    </a:p>
                  </a:txBody>
                  <a:tcPr marL="114300" marR="11430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1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Lato"/>
                        </a:rPr>
                        <a:t>Поддержка </a:t>
                      </a:r>
                      <a:r>
                        <a:rPr lang="ru-RU" sz="1100" b="0" i="0" u="none" strike="noStrike" cap="none" spc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Lato"/>
                        </a:rPr>
                        <a:t>стартапов</a:t>
                      </a:r>
                      <a:r>
                        <a:rPr lang="ru-RU" sz="11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Lato"/>
                        </a:rPr>
                        <a:t> на ранних стадиях развития </a:t>
                      </a:r>
                      <a:endParaRPr sz="11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1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Lato"/>
                        </a:rPr>
                        <a:t>  До </a:t>
                      </a:r>
                      <a:r>
                        <a:rPr lang="ru-RU" sz="1400" b="1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Lato"/>
                        </a:rPr>
                        <a:t>9 млн          </a:t>
                      </a:r>
                      <a:br>
                        <a:rPr lang="ru-RU" sz="1400" b="1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Lato"/>
                        </a:rPr>
                      </a:br>
                      <a:r>
                        <a:rPr lang="ru-RU" sz="1400" b="1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Lato"/>
                        </a:rPr>
                        <a:t>  рублей</a:t>
                      </a:r>
                      <a:endParaRPr sz="14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400" b="1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Lato"/>
                        </a:rPr>
                        <a:t>1 год</a:t>
                      </a:r>
                      <a:endParaRPr lang="ru-RU" sz="1400" b="1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0" marR="0" marT="0" marB="0" anchor="ctr" horzOverflow="overflow"/>
                </a:tc>
              </a:tr>
              <a:tr h="9361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1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Arial"/>
                        </a:rPr>
                        <a:t>   «КОММЕРЦИАЛИЗАЦИЯ»</a:t>
                      </a:r>
                      <a:endParaRPr lang="ru-RU" sz="1100" b="0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>
                          <a:solidFill>
                            <a:srgbClr val="000000"/>
                          </a:solidFill>
                        </a:defRPr>
                      </a:pPr>
                      <a:endParaRPr lang="ru-RU" sz="1100" b="0" i="0" u="none" strike="noStrike" cap="none" spc="0" baseline="0" dirty="0" smtClean="0">
                        <a:ln>
                          <a:noFill/>
                        </a:ln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uFillTx/>
                        <a:latin typeface="Century Gothic" panose="020B0502020202020204" pitchFamily="34" charset="0"/>
                        <a:ea typeface="+mj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1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Calibri"/>
                        </a:rPr>
                        <a:t>Поддержка малых инновационных предприятий, завершивших НИОКР и планирующих создание или расширение производства инновационной продукции</a:t>
                      </a:r>
                      <a:endParaRPr sz="11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Calibri"/>
                        </a:rPr>
                        <a:t>До </a:t>
                      </a:r>
                      <a:r>
                        <a:rPr lang="ru-RU" sz="1400" b="1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Calibri"/>
                        </a:rPr>
                        <a:t>15 млн рублей</a:t>
                      </a:r>
                      <a:endParaRPr lang="ru-RU" sz="1400" b="1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1 год</a:t>
                      </a:r>
                    </a:p>
                  </a:txBody>
                  <a:tcPr marL="0" marR="0" marT="0" marB="0" anchor="ctr" horzOverflow="overflow"/>
                </a:tc>
              </a:tr>
              <a:tr h="72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>
                          <a:solidFill>
                            <a:srgbClr val="000000"/>
                          </a:solidFill>
                          <a:sym typeface="Arial"/>
                        </a:defRPr>
                      </a:pPr>
                      <a:r>
                        <a:rPr lang="ru-RU" sz="11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Lato"/>
                        </a:rPr>
                        <a:t>   «РАЗВИТИЕ»</a:t>
                      </a:r>
                      <a:endParaRPr lang="ru-RU" sz="1100" b="0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lang="ru-RU" sz="11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Lato"/>
                        </a:rPr>
                        <a:t>Поддержка компаний, имеющих опыт разработки и продаж наукоемкой продукции</a:t>
                      </a:r>
                      <a:endParaRPr lang="ru-RU" sz="1100" b="0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lang="ru-RU" sz="11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Calibri"/>
                        </a:rPr>
                        <a:t>  </a:t>
                      </a:r>
                      <a:r>
                        <a:rPr lang="ru-RU" sz="1100" b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млн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рублей </a:t>
                      </a:r>
                      <a:endParaRPr sz="14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100" b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Не</a:t>
                      </a:r>
                      <a:r>
                        <a:rPr lang="ru-RU" sz="1100" b="0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более 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2 лет</a:t>
                      </a:r>
                      <a:endParaRPr lang="ru-RU" sz="1100" b="1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0" marR="0" marT="0" marB="0"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848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7992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КОРПОРАЦИЯ РАЗВИТИЯ МОСКОВСКОЙ ОБЛАСТИ</a:t>
            </a:r>
          </a:p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http://</a:t>
            </a:r>
            <a:r>
              <a:rPr lang="en-US" sz="1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mosregco.ru</a:t>
            </a:r>
            <a:endParaRPr lang="ru-RU" sz="10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info@mosregco.ru</a:t>
            </a:r>
            <a:endParaRPr lang="ru-RU" sz="10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+7 (495) 280-79-84</a:t>
            </a:r>
            <a:endParaRPr lang="ru-RU" sz="1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37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2283718"/>
            <a:ext cx="72322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Привлечение инвестиций, сопровождение и реализация инвестиционных проектов, развитие инвестиционной инфраструктуры</a:t>
            </a:r>
            <a:endParaRPr lang="ru-RU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29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КОРПОРАЦИЯ РАЗВИТИЯ МОСКОВСКОЙ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ОБЛАСТИ</a:t>
            </a:r>
          </a:p>
          <a:p>
            <a:r>
              <a:rPr lang="en-US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http://mosregco.ru</a:t>
            </a: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3</a:t>
            </a:r>
            <a:r>
              <a:rPr lang="ru-RU" dirty="0" smtClean="0">
                <a:latin typeface="Century Gothic" panose="020B0502020202020204" pitchFamily="34" charset="0"/>
              </a:rPr>
              <a:t>8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1923678"/>
            <a:ext cx="21602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Century Gothic" panose="020B0502020202020204" pitchFamily="34" charset="0"/>
              </a:rPr>
              <a:t>Сопровождение инвестиционных проектов по принципу «одного окна», минимизация рисков, экономия время инвестора</a:t>
            </a:r>
            <a:endParaRPr lang="ru-RU" sz="1200" dirty="0">
              <a:latin typeface="Century Gothic" panose="020B0502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483768" y="2028785"/>
            <a:ext cx="23762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Century Gothic" panose="020B0502020202020204" pitchFamily="34" charset="0"/>
              </a:rPr>
              <a:t>Предоставление отраслевой аналитики, консультация инвестора по мерам государственной поддержки</a:t>
            </a:r>
            <a:endParaRPr lang="ru-RU" sz="1200" dirty="0">
              <a:latin typeface="Century Gothic" panose="020B0502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788024" y="1923678"/>
            <a:ext cx="23042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Century Gothic" panose="020B0502020202020204" pitchFamily="34" charset="0"/>
              </a:rPr>
              <a:t>Подбор площадки для реализации проекта (индустриальный парк, особая экономическая зона, земельный участок, находящийся в муниципальной или государственной собственности, частный земельный участок)</a:t>
            </a:r>
            <a:endParaRPr lang="ru-RU" sz="1200" dirty="0">
              <a:latin typeface="Century Gothic" panose="020B0502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038528" y="1995686"/>
            <a:ext cx="1997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Century Gothic" panose="020B0502020202020204" pitchFamily="34" charset="0"/>
              </a:rPr>
              <a:t>Создание и развитие индустриальных парков, научных кластеров, особых экономических зон</a:t>
            </a:r>
            <a:endParaRPr lang="ru-RU" sz="1200" dirty="0">
              <a:latin typeface="Century Gothic" panose="020B0502020202020204" pitchFamily="34" charset="0"/>
            </a:endParaRPr>
          </a:p>
        </p:txBody>
      </p:sp>
      <p:cxnSp>
        <p:nvCxnSpPr>
          <p:cNvPr id="21" name="직선 연결선 88"/>
          <p:cNvCxnSpPr/>
          <p:nvPr/>
        </p:nvCxnSpPr>
        <p:spPr>
          <a:xfrm>
            <a:off x="4860032" y="1635646"/>
            <a:ext cx="0" cy="2232248"/>
          </a:xfrm>
          <a:prstGeom prst="line">
            <a:avLst/>
          </a:prstGeom>
          <a:ln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88"/>
          <p:cNvCxnSpPr/>
          <p:nvPr/>
        </p:nvCxnSpPr>
        <p:spPr>
          <a:xfrm>
            <a:off x="2483768" y="1635646"/>
            <a:ext cx="0" cy="2232248"/>
          </a:xfrm>
          <a:prstGeom prst="line">
            <a:avLst/>
          </a:prstGeom>
          <a:ln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88"/>
          <p:cNvCxnSpPr/>
          <p:nvPr/>
        </p:nvCxnSpPr>
        <p:spPr>
          <a:xfrm>
            <a:off x="7020272" y="1635646"/>
            <a:ext cx="0" cy="2232248"/>
          </a:xfrm>
          <a:prstGeom prst="line">
            <a:avLst/>
          </a:prstGeom>
          <a:ln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08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2139702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МИНИСТЕРСТВО ИНВЕСТИЦИЙ И ИННОВАЦИЙ</a:t>
            </a:r>
            <a:br>
              <a:rPr lang="ru-RU" sz="16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600" dirty="0" smtClean="0">
                <a:latin typeface="Century Gothic" panose="020B0502020202020204" pitchFamily="34" charset="0"/>
              </a:rPr>
              <a:t>МОСКОВСКОЙ ОБЛАСТИ</a:t>
            </a:r>
            <a:endParaRPr lang="ru-RU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47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ПРАВИТЕЛЬСТВО РФ</a:t>
            </a:r>
            <a:endParaRPr lang="en-US" b="1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ПП РФ – Постановление Правительства Российской Федерации</a:t>
            </a:r>
            <a:endParaRPr lang="ru-RU" sz="10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4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826039" y="1060450"/>
            <a:ext cx="22337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218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2273806" y="1238699"/>
            <a:ext cx="669068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Министерство образования и науки РФ</a:t>
            </a:r>
          </a:p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ПП </a:t>
            </a: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РФ от </a:t>
            </a:r>
            <a:r>
              <a:rPr lang="ru-RU" b="1" i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09.04.2010 №218</a:t>
            </a:r>
          </a:p>
          <a:p>
            <a:pPr lvl="0"/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Субсидии на проведение НИОКР И 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ОКР для промышленных предприятий:</a:t>
            </a:r>
          </a:p>
          <a:p>
            <a:pPr marL="171450" lvl="0" indent="-171450">
              <a:buFontTx/>
              <a:buChar char="-"/>
            </a:pPr>
            <a:r>
              <a:rPr lang="ru-RU" sz="10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до</a:t>
            </a:r>
            <a:r>
              <a:rPr lang="ru-RU" sz="1000" b="1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ru-RU" sz="105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100 млн руб.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;</a:t>
            </a:r>
          </a:p>
          <a:p>
            <a:pPr marL="171450" lvl="0" indent="-171450">
              <a:buFontTx/>
              <a:buChar char="-"/>
            </a:pP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до </a:t>
            </a:r>
            <a:r>
              <a:rPr lang="ru-RU" sz="105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50%</a:t>
            </a:r>
            <a:r>
              <a:rPr lang="ru-RU" sz="105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инвестиций в проект</a:t>
            </a:r>
            <a:endParaRPr lang="ru-RU" sz="900" dirty="0">
              <a:solidFill>
                <a:schemeClr val="bg2">
                  <a:lumMod val="95000"/>
                  <a:lumOff val="5000"/>
                </a:schemeClr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10357" y="2466377"/>
            <a:ext cx="22337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1706</a:t>
            </a:r>
          </a:p>
        </p:txBody>
      </p:sp>
      <p:sp>
        <p:nvSpPr>
          <p:cNvPr id="76" name="Прямоугольник 75"/>
          <p:cNvSpPr/>
          <p:nvPr/>
        </p:nvSpPr>
        <p:spPr>
          <a:xfrm>
            <a:off x="2273806" y="2644626"/>
            <a:ext cx="6690682" cy="223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Министерство экономического развития РФ</a:t>
            </a:r>
          </a:p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ПП </a:t>
            </a: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РФ от </a:t>
            </a:r>
            <a:r>
              <a:rPr lang="ru-RU" b="1" i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13.12.2017 №1706</a:t>
            </a:r>
          </a:p>
          <a:p>
            <a:pPr lvl="0"/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Льготное кредитование для субъектов МСП в 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банках-партнерах</a:t>
            </a:r>
          </a:p>
          <a:p>
            <a:pPr marL="171450" indent="-171450">
              <a:buFontTx/>
              <a:buChar char="-"/>
            </a:pP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ставка </a:t>
            </a:r>
            <a:r>
              <a:rPr lang="ru-RU" sz="1050" b="1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6,5% 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для субъектов МСП;</a:t>
            </a:r>
          </a:p>
          <a:p>
            <a:pPr marL="171450" indent="-171450">
              <a:buFontTx/>
              <a:buChar char="-"/>
            </a:pP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займ </a:t>
            </a:r>
            <a:r>
              <a:rPr lang="ru-RU" sz="105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от 3 млн руб. до 1 млрд руб. </a:t>
            </a: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на </a:t>
            </a:r>
            <a:r>
              <a:rPr lang="ru-RU" sz="1050" b="1" dirty="0">
                <a:solidFill>
                  <a:srgbClr val="C00000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инвестиционные цели </a:t>
            </a: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или </a:t>
            </a:r>
            <a:r>
              <a:rPr lang="ru-RU" sz="1050" b="1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от 3 млн руб. до 100 млн руб. </a:t>
            </a: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на </a:t>
            </a:r>
            <a:r>
              <a:rPr lang="ru-RU" sz="1050" b="1" dirty="0">
                <a:solidFill>
                  <a:srgbClr val="C00000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оборотные </a:t>
            </a:r>
            <a:r>
              <a:rPr lang="ru-RU" sz="105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цели</a:t>
            </a:r>
          </a:p>
          <a:p>
            <a:pPr marL="171450" indent="-171450">
              <a:buFontTx/>
              <a:buChar char="-"/>
            </a:pPr>
            <a:endParaRPr lang="ru-RU" sz="1050" b="1" dirty="0">
              <a:solidFill>
                <a:srgbClr val="C00000"/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15 банков-партнеров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:</a:t>
            </a:r>
            <a:endParaRPr lang="ru-RU" sz="900" dirty="0">
              <a:solidFill>
                <a:schemeClr val="bg2">
                  <a:lumMod val="95000"/>
                  <a:lumOff val="5000"/>
                </a:schemeClr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Сбербанк, Банк ВТБ, </a:t>
            </a:r>
            <a:r>
              <a:rPr lang="ru-RU" sz="900" dirty="0" err="1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Россельхозбанк</a:t>
            </a: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, Банк 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Акцепт, ТКБ </a:t>
            </a: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Банк, Запсибкомбанк, СКБ Приморья </a:t>
            </a:r>
            <a:r>
              <a:rPr lang="ru-RU" sz="900" dirty="0" err="1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Примсоцбанк</a:t>
            </a: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, РНКБ 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Банк, Альфа-Банк</a:t>
            </a: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, АКБ </a:t>
            </a:r>
            <a:r>
              <a:rPr lang="ru-RU" sz="900" dirty="0" err="1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РосЕвроБанк</a:t>
            </a: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, МСП Банк, Банк Левобережный, Банк </a:t>
            </a:r>
            <a:r>
              <a:rPr lang="ru-RU" sz="900" dirty="0" err="1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Интеза</a:t>
            </a: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, КБ 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Ассоциация,</a:t>
            </a:r>
          </a:p>
          <a:p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Банк </a:t>
            </a: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Санкт-Петербург</a:t>
            </a:r>
          </a:p>
          <a:p>
            <a:endParaRPr lang="ru-RU" sz="800" dirty="0" smtClean="0">
              <a:solidFill>
                <a:schemeClr val="bg2">
                  <a:lumMod val="95000"/>
                  <a:lumOff val="5000"/>
                </a:schemeClr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buFontTx/>
              <a:buChar char="-"/>
            </a:pPr>
            <a:endParaRPr lang="ru-RU" sz="800" dirty="0" smtClean="0">
              <a:solidFill>
                <a:schemeClr val="bg2">
                  <a:lumMod val="95000"/>
                  <a:lumOff val="5000"/>
                </a:schemeClr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pPr marL="171450" lvl="0" indent="-171450">
              <a:buFontTx/>
              <a:buChar char="-"/>
            </a:pPr>
            <a:endParaRPr lang="ru-RU" sz="800" dirty="0">
              <a:solidFill>
                <a:schemeClr val="bg2">
                  <a:lumMod val="95000"/>
                  <a:lumOff val="5000"/>
                </a:schemeClr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9394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482453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ФОНД РАЗВИТИЯ ПРОМЫШЛЕННОСТИ РФ</a:t>
            </a:r>
          </a:p>
          <a:p>
            <a:r>
              <a:rPr lang="en-US" sz="1000" dirty="0" smtClean="0">
                <a:latin typeface="Century Gothic" panose="020B0502020202020204" pitchFamily="34" charset="0"/>
              </a:rPr>
              <a:t>www.frprf.ru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5</a:t>
            </a:r>
            <a:endParaRPr lang="ru-RU" dirty="0">
              <a:latin typeface="Century Gothic" panose="020B0502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054994"/>
              </p:ext>
            </p:extLst>
          </p:nvPr>
        </p:nvGraphicFramePr>
        <p:xfrm>
          <a:off x="467544" y="859502"/>
          <a:ext cx="8064896" cy="416052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3560758"/>
                <a:gridCol w="1623818"/>
                <a:gridCol w="1512168"/>
                <a:gridCol w="136815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Программа финансирования</a:t>
                      </a:r>
                      <a:endParaRPr lang="ru-RU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Сумма займа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млн</a:t>
                      </a:r>
                      <a:r>
                        <a:rPr lang="ru-RU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руб.</a:t>
                      </a:r>
                      <a:endParaRPr lang="ru-RU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Процентная ставка</a:t>
                      </a:r>
                      <a:endParaRPr lang="ru-RU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Проекты развития</a:t>
                      </a:r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50 - 500</a:t>
                      </a:r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3%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первые 3 года при банковской гарантии</a:t>
                      </a:r>
                      <a:endParaRPr lang="ru-RU" sz="9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при других видах обеспечения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Станкостроение</a:t>
                      </a:r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1%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первые 3 года</a:t>
                      </a:r>
                      <a:endParaRPr lang="ru-RU" sz="9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5%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оставшийся</a:t>
                      </a:r>
                      <a:r>
                        <a:rPr lang="ru-RU" sz="900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срок</a:t>
                      </a:r>
                      <a:endParaRPr lang="ru-RU" sz="900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Комплектующие изделия</a:t>
                      </a:r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Конверсия</a:t>
                      </a:r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80 - 750</a:t>
                      </a:r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Лизинговые проекты</a:t>
                      </a:r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5 - 500</a:t>
                      </a:r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1%</a:t>
                      </a:r>
                      <a:endParaRPr lang="ru-RU" sz="18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 rowSpan="3"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Маркировка лекарств</a:t>
                      </a:r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5 - 50</a:t>
                      </a:r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Производительность труда</a:t>
                      </a:r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50</a:t>
                      </a:r>
                      <a:r>
                        <a:rPr lang="ru-RU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- 300</a:t>
                      </a:r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Цифровизация</a:t>
                      </a:r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промышленности</a:t>
                      </a:r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20 - 500</a:t>
                      </a:r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1%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С софтом РФ</a:t>
                      </a:r>
                      <a:r>
                        <a:rPr lang="en-US" sz="9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/</a:t>
                      </a:r>
                      <a:r>
                        <a:rPr lang="ru-RU" sz="9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системным</a:t>
                      </a:r>
                      <a:r>
                        <a:rPr lang="ru-RU" sz="900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интегратором РФ</a:t>
                      </a:r>
                      <a:endParaRPr lang="ru-RU" sz="900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5%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в остальных</a:t>
                      </a:r>
                      <a:r>
                        <a:rPr lang="ru-RU" sz="900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случаях</a:t>
                      </a:r>
                      <a:endParaRPr lang="ru-RU" sz="900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05045" y="555526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Льготное финансирование промышленных проектов</a:t>
            </a:r>
            <a:endParaRPr lang="ru-RU" sz="1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05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482453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АГЕНТСТВО ПО ТЕХНОЛОГИЧЕСКОМУ РАЗВИТИЮ</a:t>
            </a:r>
          </a:p>
          <a:p>
            <a:r>
              <a:rPr lang="en-US" sz="1000" dirty="0">
                <a:latin typeface="Century Gothic" panose="020B0502020202020204" pitchFamily="34" charset="0"/>
              </a:rPr>
              <a:t>www.tech-agency.ru</a:t>
            </a: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6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1549697"/>
            <a:ext cx="806468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Содействие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реализации проектов трансфера технологий </a:t>
            </a:r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от поиска технологического решения до заключения сделки</a:t>
            </a:r>
          </a:p>
          <a:p>
            <a:endParaRPr lang="ru-RU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Портфель готовых технологических решений </a:t>
            </a:r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и их внедрение, включая содействие в привлечении финансирования</a:t>
            </a:r>
          </a:p>
          <a:p>
            <a:endParaRPr lang="ru-RU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Помощь крупным компаниям в </a:t>
            </a: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разработке и реализации программы развития сети поставщиков</a:t>
            </a:r>
          </a:p>
          <a:p>
            <a:endParaRPr lang="ru-RU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Содействие проектам международных  совместных исследований и разработок в целях  конечного </a:t>
            </a: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трансфера технологий в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РФ</a:t>
            </a:r>
            <a:endParaRPr lang="ru-RU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49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482453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РОССИЙСКИЙ ЭКСПОРТНЫЙ ЦЕНТР</a:t>
            </a:r>
          </a:p>
          <a:p>
            <a:r>
              <a:rPr lang="en-US" sz="1000" dirty="0">
                <a:latin typeface="Century Gothic" panose="020B0502020202020204" pitchFamily="34" charset="0"/>
              </a:rPr>
              <a:t>www.exportcenter.ru</a:t>
            </a: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7</a:t>
            </a:r>
            <a:endParaRPr lang="ru-RU" dirty="0">
              <a:latin typeface="Century Gothic" panose="020B0502020202020204" pitchFamily="34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657527"/>
              </p:ext>
            </p:extLst>
          </p:nvPr>
        </p:nvGraphicFramePr>
        <p:xfrm>
          <a:off x="539552" y="915566"/>
          <a:ext cx="7992888" cy="3679304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7992888"/>
              </a:tblGrid>
              <a:tr h="288032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Направления поддержки</a:t>
                      </a:r>
                      <a:endParaRPr lang="ru-RU" sz="12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Единое окно поддержки экспорта</a:t>
                      </a:r>
                    </a:p>
                  </a:txBody>
                  <a:tcPr/>
                </a:tc>
              </a:tr>
              <a:tr h="27723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Консультирование и обучение экспортеров</a:t>
                      </a:r>
                    </a:p>
                  </a:txBody>
                  <a:tcPr/>
                </a:tc>
              </a:tr>
              <a:tr h="43894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Компенсация части затрат на транспортировку сельскохозяйственной и продовольственной продукции</a:t>
                      </a:r>
                    </a:p>
                  </a:txBody>
                  <a:tcPr/>
                </a:tc>
              </a:tr>
              <a:tr h="24128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Авансирование части затрат на </a:t>
                      </a:r>
                      <a:r>
                        <a:rPr lang="ru-RU" sz="1200" dirty="0" err="1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конгрессно</a:t>
                      </a:r>
                      <a:r>
                        <a:rPr lang="ru-RU" sz="12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-выставочные мероприятия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Финансирование размещения продукции компании в </a:t>
                      </a:r>
                      <a:r>
                        <a:rPr lang="ru-RU" sz="1200" dirty="0" err="1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дегустационно</a:t>
                      </a:r>
                      <a:r>
                        <a:rPr lang="ru-RU" sz="12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-демонстрационном павильоне</a:t>
                      </a:r>
                    </a:p>
                  </a:txBody>
                  <a:tcPr/>
                </a:tc>
              </a:tr>
              <a:tr h="2514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Компенсация % по экспортным кредитам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Финансирование участия в мероприятиях, направленных на продвижение продукции агропромышленного комплекса на внешние рынки</a:t>
                      </a:r>
                    </a:p>
                  </a:txBody>
                  <a:tcPr/>
                </a:tc>
              </a:tr>
              <a:tr h="24000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Компенсация части затрат на транспортировку продукции</a:t>
                      </a:r>
                    </a:p>
                  </a:txBody>
                  <a:tcPr/>
                </a:tc>
              </a:tr>
              <a:tr h="2537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Компенсация затрат на сертификацию российской продукции</a:t>
                      </a:r>
                    </a:p>
                  </a:txBody>
                  <a:tcPr/>
                </a:tc>
              </a:tr>
              <a:tr h="2674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Компенсация затрат на патентование за рубежом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858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482453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АО «ЭКСАР»</a:t>
            </a:r>
          </a:p>
          <a:p>
            <a:r>
              <a:rPr lang="en-US" sz="1000" dirty="0">
                <a:latin typeface="Century Gothic" panose="020B0502020202020204" pitchFamily="34" charset="0"/>
              </a:rPr>
              <a:t>www.exiar.ru</a:t>
            </a: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8</a:t>
            </a:r>
            <a:endParaRPr lang="ru-RU" dirty="0">
              <a:latin typeface="Century Gothic" panose="020B0502020202020204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883664"/>
              </p:ext>
            </p:extLst>
          </p:nvPr>
        </p:nvGraphicFramePr>
        <p:xfrm>
          <a:off x="734393" y="1552054"/>
          <a:ext cx="7582023" cy="195580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7582023"/>
              </a:tblGrid>
              <a:tr h="288032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Направления поддержки</a:t>
                      </a:r>
                      <a:endParaRPr lang="ru-RU" sz="16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ru-RU" sz="16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Комплексное страхование экспортных кредитов</a:t>
                      </a:r>
                    </a:p>
                  </a:txBody>
                  <a:tcPr/>
                </a:tc>
              </a:tr>
              <a:tr h="27723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Страхование инвестиций</a:t>
                      </a: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Страхование подтвержденного аккредитива, страхование гарантий</a:t>
                      </a:r>
                    </a:p>
                  </a:txBody>
                  <a:tcPr/>
                </a:tc>
              </a:tr>
              <a:tr h="24128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Страхование экспортного факторинга и страхование кредита на пополнение оборотных средств</a:t>
                      </a:r>
                      <a:endParaRPr lang="ru-RU" sz="16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343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482453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АО «РОСЭКСИМБАНК»</a:t>
            </a:r>
          </a:p>
          <a:p>
            <a:r>
              <a:rPr lang="en-US" sz="1000" dirty="0">
                <a:latin typeface="Century Gothic" panose="020B0502020202020204" pitchFamily="34" charset="0"/>
              </a:rPr>
              <a:t>www.eximbank.ru</a:t>
            </a: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9</a:t>
            </a:r>
            <a:endParaRPr lang="ru-RU" dirty="0">
              <a:latin typeface="Century Gothic" panose="020B050202020202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850267"/>
              </p:ext>
            </p:extLst>
          </p:nvPr>
        </p:nvGraphicFramePr>
        <p:xfrm>
          <a:off x="1403648" y="1203598"/>
          <a:ext cx="6264696" cy="304800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6264696"/>
              </a:tblGrid>
              <a:tr h="288032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Направления поддержки</a:t>
                      </a:r>
                      <a:endParaRPr lang="ru-RU" sz="16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ru-RU" sz="1600" b="1" dirty="0" err="1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Предэкспортное</a:t>
                      </a:r>
                      <a:r>
                        <a:rPr lang="ru-RU" sz="16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финансирование</a:t>
                      </a:r>
                    </a:p>
                    <a:p>
                      <a:pPr lvl="0"/>
                      <a:r>
                        <a:rPr lang="ru-RU" sz="16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Расходов по экспортному контракту</a:t>
                      </a:r>
                    </a:p>
                    <a:p>
                      <a:pPr lvl="0"/>
                      <a:r>
                        <a:rPr lang="ru-RU" sz="16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Текущих расходов по экспортным поставкам</a:t>
                      </a:r>
                    </a:p>
                  </a:txBody>
                  <a:tcPr/>
                </a:tc>
              </a:tr>
              <a:tr h="277232">
                <a:tc>
                  <a:txBody>
                    <a:bodyPr/>
                    <a:lstStyle/>
                    <a:p>
                      <a:pPr lvl="0"/>
                      <a:r>
                        <a:rPr lang="ru-RU" sz="1600" b="1" dirty="0" err="1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Постэкспортное</a:t>
                      </a:r>
                      <a:r>
                        <a:rPr lang="ru-RU" sz="16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финансирование</a:t>
                      </a:r>
                    </a:p>
                    <a:p>
                      <a:pPr lvl="0"/>
                      <a:r>
                        <a:rPr lang="ru-RU" sz="16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Коммерческого кредита экспортера</a:t>
                      </a:r>
                    </a:p>
                    <a:p>
                      <a:pPr lvl="0"/>
                      <a:r>
                        <a:rPr lang="ru-RU" sz="16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Торгового оборота с иностранными покупателями</a:t>
                      </a:r>
                      <a:endParaRPr lang="ru-RU" sz="16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lvl="0"/>
                      <a:r>
                        <a:rPr lang="ru-RU" sz="16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Экспортное финансирование</a:t>
                      </a:r>
                    </a:p>
                    <a:p>
                      <a:pPr lvl="0"/>
                      <a:r>
                        <a:rPr lang="ru-RU" sz="16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Прямой кредит иностранному покупателю</a:t>
                      </a:r>
                    </a:p>
                    <a:p>
                      <a:pPr lvl="0"/>
                      <a:r>
                        <a:rPr lang="ru-RU" sz="16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Через подтвержденный аккредитив</a:t>
                      </a:r>
                    </a:p>
                    <a:p>
                      <a:pPr lvl="0"/>
                      <a:r>
                        <a:rPr lang="ru-RU" sz="16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Кредит банку иностранного покупателя</a:t>
                      </a:r>
                      <a:endParaRPr lang="ru-RU" sz="16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028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wiss-2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4958</TotalTime>
  <Words>3529</Words>
  <Application>Microsoft Office PowerPoint</Application>
  <PresentationFormat>Экран (16:9)</PresentationFormat>
  <Paragraphs>707</Paragraphs>
  <Slides>39</Slides>
  <Notes>39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51" baseType="lpstr">
      <vt:lpstr>맑은 고딕</vt:lpstr>
      <vt:lpstr>Century Gothic</vt:lpstr>
      <vt:lpstr>Lato</vt:lpstr>
      <vt:lpstr>Calibri</vt:lpstr>
      <vt:lpstr>Raleway</vt:lpstr>
      <vt:lpstr>Roboto</vt:lpstr>
      <vt:lpstr>Helvetica</vt:lpstr>
      <vt:lpstr>Times New Roman</vt:lpstr>
      <vt:lpstr>Verdana</vt:lpstr>
      <vt:lpstr>Arial</vt:lpstr>
      <vt:lpstr>Wingdings</vt:lpstr>
      <vt:lpstr>swiss-2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Company Name</dc:title>
  <dc:creator>Дембицкий Михаил Николаевич</dc:creator>
  <cp:lastModifiedBy>Adm</cp:lastModifiedBy>
  <cp:revision>503</cp:revision>
  <dcterms:modified xsi:type="dcterms:W3CDTF">2018-10-29T11:11:19Z</dcterms:modified>
</cp:coreProperties>
</file>