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72" r:id="rId6"/>
    <p:sldId id="269" r:id="rId7"/>
    <p:sldId id="282" r:id="rId8"/>
    <p:sldId id="275" r:id="rId9"/>
    <p:sldId id="273" r:id="rId10"/>
    <p:sldId id="284" r:id="rId11"/>
    <p:sldId id="274" r:id="rId12"/>
    <p:sldId id="281" r:id="rId13"/>
    <p:sldId id="280" r:id="rId14"/>
    <p:sldId id="278" r:id="rId15"/>
    <p:sldId id="279" r:id="rId16"/>
    <p:sldId id="277" r:id="rId17"/>
    <p:sldId id="276" r:id="rId18"/>
    <p:sldId id="267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173"/>
    <a:srgbClr val="9D3594"/>
    <a:srgbClr val="801E66"/>
    <a:srgbClr val="88206D"/>
    <a:srgbClr val="990099"/>
    <a:srgbClr val="00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50" d="100"/>
          <a:sy n="50" d="100"/>
        </p:scale>
        <p:origin x="-96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18BF5E7-4B73-407C-B7BD-BEFC895A4E36}" type="datetimeFigureOut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1CB5C2-A029-416C-A049-7DE1ADF6D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190C-FAB9-4183-B939-EDB105DFE1D8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247C-2DB6-4FC4-9A1E-CB3722209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3F01-1D31-4539-991A-50E406DDBEBD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0E40-BF14-41BE-845F-EACDB392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699D-C9BA-4C92-A1B3-E36C3A1C0DD3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4706-4303-4BC7-8003-394684DDE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CC98-DB01-4B0D-B38D-EFCBC9884AFE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6979-FA76-46B4-90E5-AC91C1D13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6CFA-3B39-433E-9E43-72635D3A6389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6917-2B29-4C57-9D68-E164DB527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A2AF-74A5-4342-99FD-0C15182CA6C5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6DCD-5759-42E4-980F-16BEBCA4D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FE80-172F-490E-891C-7D5036C16192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007D-56DA-4AF1-B16D-D8BDFD9D0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3554-EEE3-4074-948B-801B265CB340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826-3603-4CEA-A705-69CA7054E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57E9F-FBB7-492C-8A91-4BD9C94957E0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84EA-6C40-4E7F-AE1A-1D69FC21E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5724-A6E0-4522-AE58-DC6839592AD3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C072-DCA8-44EC-9A64-C00AE8D6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0B36-03D0-409C-8BF1-0E7095D49D41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4814-FBF7-411D-8CBF-72FA1C672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B3DDC7-48C5-48F4-95A3-5C54F8BEA032}" type="datetime1">
              <a:rPr lang="ru-RU"/>
              <a:pPr>
                <a:defRPr/>
              </a:pPr>
              <a:t>09/03/2017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91E22-2819-4F81-973B-1D32E3AC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3" r:id="rId4"/>
    <p:sldLayoutId id="2147483787" r:id="rId5"/>
    <p:sldLayoutId id="2147483782" r:id="rId6"/>
    <p:sldLayoutId id="2147483781" r:id="rId7"/>
    <p:sldLayoutId id="2147483788" r:id="rId8"/>
    <p:sldLayoutId id="2147483780" r:id="rId9"/>
    <p:sldLayoutId id="2147483779" r:id="rId10"/>
    <p:sldLayoutId id="21474837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8.jpeg"/><Relationship Id="rId7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k-audio.com/" TargetMode="External"/><Relationship Id="rId2" Type="http://schemas.openxmlformats.org/officeDocument/2006/relationships/hyperlink" Target="mailto:ds@istok-audi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722438"/>
            <a:ext cx="8458200" cy="2036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300" b="1" cap="none" smtClean="0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Создание доступной среды для людей с ограниченными возможностями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9D359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47813" y="549275"/>
            <a:ext cx="597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Автоматические открыватели дверей</a:t>
            </a:r>
          </a:p>
        </p:txBody>
      </p:sp>
      <p:pic>
        <p:nvPicPr>
          <p:cNvPr id="24582" name="Picture 6" descr="для инвалидов всех категор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549275"/>
            <a:ext cx="5270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dovodch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4286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Копия Копия Изображение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341438"/>
            <a:ext cx="345598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dovodchik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924175"/>
            <a:ext cx="21923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3348038" y="4868863"/>
            <a:ext cx="53292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200" b="1">
                <a:latin typeface="Calibri" pitchFamily="34" charset="0"/>
              </a:rPr>
              <a:t> Существенно облегчают доступ в здание</a:t>
            </a:r>
          </a:p>
          <a:p>
            <a:pPr>
              <a:buFontTx/>
              <a:buChar char="-"/>
            </a:pPr>
            <a:endParaRPr lang="ru-RU" sz="12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1200" b="1">
                <a:latin typeface="Calibri" pitchFamily="34" charset="0"/>
              </a:rPr>
              <a:t> Устанавливаются на уже существующие двери</a:t>
            </a:r>
          </a:p>
          <a:p>
            <a:pPr>
              <a:buFontTx/>
              <a:buChar char="-"/>
            </a:pPr>
            <a:endParaRPr lang="ru-RU" sz="12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1200" b="1">
                <a:latin typeface="Calibri" pitchFamily="34" charset="0"/>
              </a:rPr>
              <a:t> Питаются от бытовой электросети 220 вольт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32138" y="5492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Бегущая строка</a:t>
            </a:r>
          </a:p>
        </p:txBody>
      </p:sp>
      <p:pic>
        <p:nvPicPr>
          <p:cNvPr id="14342" name="Picture 7" descr="Бегущая строк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78025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Бегущая стро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73463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Бегущая строка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500438"/>
            <a:ext cx="33528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539750" y="1341438"/>
            <a:ext cx="8304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Бегущая строка позволяет людям с нарушениями слуха оперативно получать информацию</a:t>
            </a:r>
          </a:p>
        </p:txBody>
      </p:sp>
      <p:pic>
        <p:nvPicPr>
          <p:cNvPr id="14346" name="Picture 11" descr="для инвалидов по слух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49275"/>
            <a:ext cx="5032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59113" y="549275"/>
            <a:ext cx="270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Звуковые маяки</a:t>
            </a:r>
          </a:p>
        </p:txBody>
      </p:sp>
      <p:pic>
        <p:nvPicPr>
          <p:cNvPr id="17414" name="Picture 6" descr="Звуковой мая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565400"/>
            <a:ext cx="2257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Звуковой мая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89138"/>
            <a:ext cx="14859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Звуковой мая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557338"/>
            <a:ext cx="151923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Звуковой мая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797425"/>
            <a:ext cx="8397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Звуковой маяк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221163"/>
            <a:ext cx="17383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2589213" y="1125538"/>
            <a:ext cx="152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Маяк с сенсорной</a:t>
            </a:r>
          </a:p>
          <a:p>
            <a:pPr algn="ctr"/>
            <a:r>
              <a:rPr lang="ru-RU" sz="1200" b="1">
                <a:latin typeface="Calibri" pitchFamily="34" charset="0"/>
              </a:rPr>
              <a:t> панелью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4375150" y="1484313"/>
            <a:ext cx="196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Светозвуковой маяк</a:t>
            </a:r>
          </a:p>
          <a:p>
            <a:pPr algn="ctr"/>
            <a:r>
              <a:rPr lang="ru-RU" sz="1200" b="1">
                <a:latin typeface="Calibri" pitchFamily="34" charset="0"/>
              </a:rPr>
              <a:t> с резервным питанием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6496050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659563" y="1989138"/>
            <a:ext cx="215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Звуковой маяк для улицы</a:t>
            </a:r>
          </a:p>
          <a:p>
            <a:pPr algn="ctr"/>
            <a:r>
              <a:rPr lang="ru-RU" sz="1200" b="1">
                <a:latin typeface="Calibri" pitchFamily="34" charset="0"/>
              </a:rPr>
              <a:t>и больших помещений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488950" y="3860800"/>
            <a:ext cx="1579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Проводная кнопка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2511425" y="4292600"/>
            <a:ext cx="129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Беспроводная</a:t>
            </a:r>
          </a:p>
          <a:p>
            <a:pPr algn="ctr"/>
            <a:r>
              <a:rPr lang="ru-RU" sz="1200" b="1">
                <a:latin typeface="Calibri" pitchFamily="34" charset="0"/>
              </a:rPr>
              <a:t>кнопка</a:t>
            </a:r>
          </a:p>
        </p:txBody>
      </p:sp>
      <p:pic>
        <p:nvPicPr>
          <p:cNvPr id="17425" name="Picture 20" descr="для инвалидов по зрени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913" y="549275"/>
            <a:ext cx="5032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348038" y="549275"/>
            <a:ext cx="219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Мнемосхемы</a:t>
            </a:r>
          </a:p>
        </p:txBody>
      </p:sp>
      <p:pic>
        <p:nvPicPr>
          <p:cNvPr id="18438" name="Picture 6" descr="для инвалидов по зре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49275"/>
            <a:ext cx="5032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Мнемосхем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26638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Мнемосхема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349500"/>
            <a:ext cx="24669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Мнемосхема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4525" y="3429000"/>
            <a:ext cx="25923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Мнемосхема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268413"/>
            <a:ext cx="25638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68538" y="549275"/>
            <a:ext cx="456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Информационный терминал</a:t>
            </a:r>
          </a:p>
        </p:txBody>
      </p:sp>
      <p:pic>
        <p:nvPicPr>
          <p:cNvPr id="20486" name="Picture 6" descr="для инвалидов всех категор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549275"/>
            <a:ext cx="5270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Терми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2639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276600" y="2060575"/>
            <a:ext cx="5810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1400"/>
              <a:t> </a:t>
            </a:r>
            <a:r>
              <a:rPr lang="ru-RU" sz="1400" b="1">
                <a:latin typeface="Calibri" pitchFamily="34" charset="0"/>
              </a:rPr>
              <a:t>Адаптирован для использования инвалидами-колясочниками</a:t>
            </a:r>
          </a:p>
          <a:p>
            <a:pPr>
              <a:buFontTx/>
              <a:buChar char="-"/>
            </a:pPr>
            <a:endParaRPr lang="en-US" sz="14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1400" b="1">
                <a:latin typeface="Calibri" pitchFamily="34" charset="0"/>
              </a:rPr>
              <a:t> Получение информации в режиме </a:t>
            </a:r>
            <a:r>
              <a:rPr lang="en-US" sz="1400" b="1">
                <a:latin typeface="Calibri" pitchFamily="34" charset="0"/>
              </a:rPr>
              <a:t>on-line</a:t>
            </a:r>
            <a:endParaRPr lang="ru-RU" sz="1400" b="1">
              <a:latin typeface="Calibri" pitchFamily="34" charset="0"/>
            </a:endParaRPr>
          </a:p>
          <a:p>
            <a:pPr>
              <a:buFontTx/>
              <a:buChar char="-"/>
            </a:pPr>
            <a:endParaRPr lang="ru-RU" sz="14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1400" b="1">
                <a:latin typeface="Calibri" pitchFamily="34" charset="0"/>
              </a:rPr>
              <a:t> Антивандальное исполнение</a:t>
            </a:r>
          </a:p>
          <a:p>
            <a:pPr>
              <a:buFontTx/>
              <a:buChar char="-"/>
            </a:pPr>
            <a:endParaRPr lang="ru-RU" sz="14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1400" b="1">
                <a:latin typeface="Calibri" pitchFamily="34" charset="0"/>
              </a:rPr>
              <a:t> Увеличение текста одним движением</a:t>
            </a:r>
          </a:p>
          <a:p>
            <a:pPr>
              <a:buFontTx/>
              <a:buChar char="-"/>
            </a:pPr>
            <a:endParaRPr lang="ru-RU" sz="14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1400" b="1">
                <a:latin typeface="Calibri" pitchFamily="34" charset="0"/>
              </a:rPr>
              <a:t> Лотки для печатной продукции</a:t>
            </a:r>
          </a:p>
          <a:p>
            <a:pPr>
              <a:buFontTx/>
              <a:buChar char="-"/>
            </a:pPr>
            <a:endParaRPr lang="ru-RU" sz="1400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1400" b="1">
                <a:latin typeface="Calibri" pitchFamily="34" charset="0"/>
              </a:rPr>
              <a:t> Возможность подключения индукционной панели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68538" y="549275"/>
            <a:ext cx="485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Таблички со шрифтом брайля</a:t>
            </a:r>
          </a:p>
        </p:txBody>
      </p:sp>
      <p:pic>
        <p:nvPicPr>
          <p:cNvPr id="19461" name="Picture 6" descr="таблички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628775"/>
            <a:ext cx="344646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Таблички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24590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1047750" y="47244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График работы учреждения</a:t>
            </a:r>
          </a:p>
          <a:p>
            <a:pPr algn="ctr"/>
            <a:r>
              <a:rPr lang="ru-RU" sz="1200" b="1">
                <a:latin typeface="Calibri" pitchFamily="34" charset="0"/>
              </a:rPr>
              <a:t>со шрифтом брайля</a:t>
            </a:r>
            <a:r>
              <a:rPr lang="ru-RU" sz="1200"/>
              <a:t> </a:t>
            </a:r>
          </a:p>
        </p:txBody>
      </p:sp>
      <p:pic>
        <p:nvPicPr>
          <p:cNvPr id="19464" name="Picture 11" descr="Таблички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213100"/>
            <a:ext cx="309562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580063" y="2636838"/>
            <a:ext cx="2973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Тактильные таблички внутри здания</a:t>
            </a:r>
          </a:p>
        </p:txBody>
      </p:sp>
      <p:pic>
        <p:nvPicPr>
          <p:cNvPr id="19466" name="Picture 13" descr="для инвалидов по зрени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549275"/>
            <a:ext cx="517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681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Индукционные и информационные панели</a:t>
            </a:r>
          </a:p>
        </p:txBody>
      </p:sp>
      <p:pic>
        <p:nvPicPr>
          <p:cNvPr id="21510" name="Picture 6" descr="для инвалидов по слух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549275"/>
            <a:ext cx="504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Индукционная пан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12875"/>
            <a:ext cx="1570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Индукционная панель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557338"/>
            <a:ext cx="1335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Индукционная панель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500438"/>
            <a:ext cx="28130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Индукционная панель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581525"/>
            <a:ext cx="2686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Индукционная панель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2060575"/>
            <a:ext cx="3349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403350" y="3213100"/>
            <a:ext cx="757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ИП-1-02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476375" y="1125538"/>
            <a:ext cx="757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ИП-1-05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380288" y="1268413"/>
            <a:ext cx="881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ИПП-2МЛ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896100" y="3933825"/>
            <a:ext cx="176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Петля индукционная</a:t>
            </a:r>
          </a:p>
          <a:p>
            <a:pPr algn="ctr"/>
            <a:r>
              <a:rPr lang="ru-RU" sz="1200" b="1"/>
              <a:t>стационарная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492500" y="549275"/>
            <a:ext cx="149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Поручни</a:t>
            </a:r>
          </a:p>
        </p:txBody>
      </p:sp>
      <p:pic>
        <p:nvPicPr>
          <p:cNvPr id="22534" name="Picture 10" descr="для инвалидов по зре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49275"/>
            <a:ext cx="517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для инвалидов в креслах-коляс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49275"/>
            <a:ext cx="503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 descr="Поручни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44675"/>
            <a:ext cx="24511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4" descr="Поручни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1700213"/>
            <a:ext cx="19272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6" descr="Поручни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1700213"/>
            <a:ext cx="24606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7" descr="Поручни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789363"/>
            <a:ext cx="3187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5003800" y="1268413"/>
            <a:ext cx="3433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Поручни с антибактериальным покрытием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971550" y="1268413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Поручни полированные</a:t>
            </a:r>
          </a:p>
          <a:p>
            <a:r>
              <a:rPr lang="ru-RU" sz="1200" b="1">
                <a:latin typeface="Calibri" pitchFamily="34" charset="0"/>
              </a:rPr>
              <a:t>из нержавеющей стали</a:t>
            </a:r>
          </a:p>
        </p:txBody>
      </p:sp>
      <p:pic>
        <p:nvPicPr>
          <p:cNvPr id="22542" name="Picture 21" descr="DSC_029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4365625"/>
            <a:ext cx="1817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2" descr="DSC_03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4941888"/>
            <a:ext cx="18161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468313" y="2205038"/>
            <a:ext cx="8218487" cy="35274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endParaRPr lang="ru-RU" sz="1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r>
              <a:rPr lang="ru-RU" sz="15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 сожалению никакие технические средства не могут убрать главный барьер – барьер в головах людей</a:t>
            </a: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endParaRPr lang="ru-RU" sz="1500" b="1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r>
              <a:rPr lang="ru-RU" sz="15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Здоровые люди часто не видят реальной необходимости в создании доступной среды в полном объеме</a:t>
            </a: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endParaRPr lang="ru-RU" sz="1500" b="1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r>
              <a:rPr lang="ru-RU" sz="15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Люди с ограниченными возможностями не верят в реальную помощь государства и боятся отстаивать свои права</a:t>
            </a:r>
            <a:endParaRPr lang="ru-RU" sz="1500" b="1" smtClean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500" b="1" smtClean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15925" y="2052638"/>
            <a:ext cx="8370888" cy="21621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Только все вместе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мы сможем сделать этот мир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доступней!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9D359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18488" cy="35274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13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endParaRPr lang="ru-RU" sz="180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Люди с ограниченными возможностями часто испытывают трудности, поход в театр, кино, музей, как правило, связан с большими сложностями, а иногда и вовсе невозможен.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</a:t>
            </a:r>
            <a:r>
              <a:rPr lang="en-US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201</a:t>
            </a: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1 года в России стартовала программа «Доступная Среда», благодаря которой началось массовое оснащение объектов культуры, центров занятости, спортивных объектов, медицинских учреждений</a:t>
            </a: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endParaRPr lang="ru-RU" sz="180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SzPct val="95000"/>
              <a:buFont typeface="Wingdings" pitchFamily="2" charset="2"/>
              <a:buChar char="v"/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«Исток Аудио Трейдинг» предлагает комплексный подход к созданию доступной (безбарьерной) среды для людей с ограниченными возможностями здоровья с помощью современных технических средств реабилитации. Реализация данного подхода создаст условия для повышения качества жизни и их полноценной интеграции в общество.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9D359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Наши контакты: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643063" y="2000250"/>
            <a:ext cx="5553075" cy="33750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Отдел «Доступная среда»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Тел./факс  (</a:t>
            </a:r>
            <a:r>
              <a:rPr lang="ru-RU" sz="240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495) 745-15-68</a:t>
            </a:r>
            <a:endParaRPr lang="en-US" sz="2400" smtClean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  <a:hlinkClick r:id="rId2"/>
              </a:rPr>
              <a:t>ds@istok-audio.com</a:t>
            </a:r>
            <a:endParaRPr lang="ru-RU" sz="2400" smtClean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  <a:hlinkClick r:id="rId3"/>
              </a:rPr>
              <a:t>www.istok-audio.com</a:t>
            </a:r>
            <a:endParaRPr lang="en-US" sz="2400" smtClean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Руководитель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Евстегнеев Александр Сергеевич</a:t>
            </a:r>
            <a:endParaRPr lang="ru-RU" sz="240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>
          <a:xfrm>
            <a:off x="3581400" y="76200"/>
            <a:ext cx="28956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00375" y="571500"/>
            <a:ext cx="310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Знаки доступности</a:t>
            </a:r>
          </a:p>
        </p:txBody>
      </p:sp>
      <p:pic>
        <p:nvPicPr>
          <p:cNvPr id="9222" name="Picture 6" descr="Знаки доступ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92600"/>
            <a:ext cx="143986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Изображение 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276475"/>
            <a:ext cx="129698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948488" y="2420938"/>
            <a:ext cx="1800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для инвалидов</a:t>
            </a:r>
          </a:p>
          <a:p>
            <a:r>
              <a:rPr lang="ru-RU" b="1"/>
              <a:t>колясочников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948488" y="4724400"/>
            <a:ext cx="14398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для всех категорий</a:t>
            </a:r>
          </a:p>
          <a:p>
            <a:endParaRPr lang="ru-RU" sz="1400"/>
          </a:p>
        </p:txBody>
      </p:sp>
      <p:pic>
        <p:nvPicPr>
          <p:cNvPr id="9226" name="Picture 10" descr="для инвалидов по слух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276475"/>
            <a:ext cx="122396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для инвалидов по зрени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365625"/>
            <a:ext cx="12239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484438" y="2636838"/>
            <a:ext cx="171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для инвалидов</a:t>
            </a:r>
          </a:p>
          <a:p>
            <a:r>
              <a:rPr lang="ru-RU" b="1">
                <a:latin typeface="Calibri" pitchFamily="34" charset="0"/>
              </a:rPr>
              <a:t>по слуху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700338" y="4652963"/>
            <a:ext cx="19288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для инвалидов</a:t>
            </a:r>
          </a:p>
          <a:p>
            <a:r>
              <a:rPr lang="ru-RU" b="1"/>
              <a:t>по зрению</a:t>
            </a:r>
          </a:p>
          <a:p>
            <a:endParaRPr lang="ru-RU" sz="1400"/>
          </a:p>
        </p:txBody>
      </p:sp>
      <p:pic>
        <p:nvPicPr>
          <p:cNvPr id="9230" name="Picture 14" descr="для инвалидов всех категор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549275"/>
            <a:ext cx="5270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27313" y="549275"/>
            <a:ext cx="3875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Стоянка для инвалидов</a:t>
            </a:r>
          </a:p>
        </p:txBody>
      </p:sp>
      <p:pic>
        <p:nvPicPr>
          <p:cNvPr id="10246" name="Picture 14" descr="Стоянка для инвалидов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933825"/>
            <a:ext cx="34210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5" descr="Стоянка для инвалидов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781300"/>
            <a:ext cx="323056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 descr="Знаки доступности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41438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7" descr="Стоянка для инвалид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477963"/>
            <a:ext cx="31686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8" descr="для инвалидов всех категор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549275"/>
            <a:ext cx="5254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87675" y="549275"/>
            <a:ext cx="308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Тактильная плитка</a:t>
            </a:r>
          </a:p>
        </p:txBody>
      </p:sp>
      <p:pic>
        <p:nvPicPr>
          <p:cNvPr id="11270" name="Picture 6" descr="Тактильная плитк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Тактильная плитк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573463"/>
            <a:ext cx="31210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Тактильная пли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205038"/>
            <a:ext cx="273526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для инвалидов по зрени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49275"/>
            <a:ext cx="5032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16013" y="4652963"/>
            <a:ext cx="122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На улице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496050" y="16478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 помещении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652963"/>
            <a:ext cx="189071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323850" y="1341438"/>
            <a:ext cx="38163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v"/>
            </a:pPr>
            <a:r>
              <a:rPr lang="ru-RU" sz="1500"/>
              <a:t> </a:t>
            </a:r>
            <a:r>
              <a:rPr lang="ru-RU" b="1"/>
              <a:t>Пандус от французского</a:t>
            </a:r>
            <a:endParaRPr lang="ru-RU" sz="1500"/>
          </a:p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None/>
            </a:pPr>
            <a:r>
              <a:rPr lang="ru-RU" sz="1500"/>
              <a:t> </a:t>
            </a:r>
            <a:r>
              <a:rPr lang="fr-FR" sz="2000" b="1" i="1"/>
              <a:t>pente douce</a:t>
            </a:r>
            <a:r>
              <a:rPr lang="ru-RU"/>
              <a:t> — </a:t>
            </a:r>
            <a:r>
              <a:rPr lang="ru-RU" b="1"/>
              <a:t>пологий склон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635375" y="549275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Пандусы</a:t>
            </a:r>
          </a:p>
        </p:txBody>
      </p:sp>
      <p:pic>
        <p:nvPicPr>
          <p:cNvPr id="12296" name="Picture 9" descr="Панд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773238"/>
            <a:ext cx="20383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для инвалидов в креслах-коляс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49275"/>
            <a:ext cx="5048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900113" y="4365625"/>
            <a:ext cx="1500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Откидной пандус</a:t>
            </a:r>
          </a:p>
        </p:txBody>
      </p:sp>
      <p:pic>
        <p:nvPicPr>
          <p:cNvPr id="12299" name="Picture 12" descr="image2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2565400"/>
            <a:ext cx="19446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hotopandus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45085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2411413" y="2205038"/>
            <a:ext cx="1895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Стационарный пандус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4497388" y="4025900"/>
            <a:ext cx="211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Пандус для преодоления</a:t>
            </a:r>
          </a:p>
          <a:p>
            <a:pPr algn="ctr"/>
            <a:r>
              <a:rPr lang="ru-RU" sz="1200" b="1"/>
              <a:t>дверных порогов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6804025" y="1412875"/>
            <a:ext cx="2079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Телескопический пандус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59113" y="549275"/>
            <a:ext cx="250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Кнопки вызова</a:t>
            </a:r>
          </a:p>
        </p:txBody>
      </p:sp>
      <p:pic>
        <p:nvPicPr>
          <p:cNvPr id="16390" name="Picture 6" descr="Кнопка вызов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420938"/>
            <a:ext cx="16557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Звуковой мая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97425"/>
            <a:ext cx="9207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Кнопка вызов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084763"/>
            <a:ext cx="1728788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Кнопка вызова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941888"/>
            <a:ext cx="16525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Кнопка вызова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916113"/>
            <a:ext cx="11890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Кнопка вызова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1916113"/>
            <a:ext cx="9286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Кнопка вызова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5084763"/>
            <a:ext cx="129698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103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Антивандальные всепогодные кнопки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03275" y="4221163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Стандартная</a:t>
            </a:r>
          </a:p>
          <a:p>
            <a:pPr algn="ctr"/>
            <a:r>
              <a:rPr lang="ru-RU" sz="1200" b="1">
                <a:latin typeface="Calibri" pitchFamily="34" charset="0"/>
              </a:rPr>
              <a:t>кнопка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908175" y="4652963"/>
            <a:ext cx="2268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Информационная табличка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003925" y="1773238"/>
            <a:ext cx="229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Приемник со светодиодной</a:t>
            </a:r>
          </a:p>
          <a:p>
            <a:pPr algn="ctr"/>
            <a:r>
              <a:rPr lang="ru-RU" sz="1200" b="1"/>
              <a:t>индикацией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300788" y="4508500"/>
            <a:ext cx="210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Приемник с ЖК дисплеем</a:t>
            </a:r>
          </a:p>
        </p:txBody>
      </p:sp>
      <p:pic>
        <p:nvPicPr>
          <p:cNvPr id="16402" name="Picture 18" descr="для инвалидов всех категор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3888" y="549275"/>
            <a:ext cx="5032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92275" y="549275"/>
            <a:ext cx="594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Мобильные лестничные подъемники</a:t>
            </a:r>
          </a:p>
        </p:txBody>
      </p:sp>
      <p:pic>
        <p:nvPicPr>
          <p:cNvPr id="15366" name="Picture 6" descr="Roby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Roby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636838"/>
            <a:ext cx="23241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Изображение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781300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804025" y="4797425"/>
            <a:ext cx="149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Roby-T09 PPP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187450" y="54451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Roby-T09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900113" y="1341438"/>
            <a:ext cx="6985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-Не требуют установки</a:t>
            </a:r>
          </a:p>
          <a:p>
            <a:r>
              <a:rPr lang="ru-RU" sz="1400" b="1">
                <a:latin typeface="Calibri" pitchFamily="34" charset="0"/>
              </a:rPr>
              <a:t>-Просты в использовании</a:t>
            </a:r>
          </a:p>
          <a:p>
            <a:r>
              <a:rPr lang="ru-RU" sz="1400" b="1">
                <a:latin typeface="Calibri" pitchFamily="34" charset="0"/>
              </a:rPr>
              <a:t>-Позволяют осуществлять подъем по лестнице с углом наклона до 35 градусов</a:t>
            </a:r>
          </a:p>
          <a:p>
            <a:r>
              <a:rPr lang="ru-RU" sz="1400" b="1">
                <a:latin typeface="Calibri" pitchFamily="34" charset="0"/>
              </a:rPr>
              <a:t>-Заряжаются от бытовой электросети 220 вольт</a:t>
            </a:r>
          </a:p>
        </p:txBody>
      </p:sp>
      <p:pic>
        <p:nvPicPr>
          <p:cNvPr id="15372" name="Picture 12" descr="для инвалидов в креслах-коляс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549275"/>
            <a:ext cx="503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3"/>
          <p:cNvSpPr>
            <a:spLocks noGrp="1"/>
          </p:cNvSpPr>
          <p:nvPr>
            <p:ph sz="half" idx="4294967295"/>
          </p:nvPr>
        </p:nvSpPr>
        <p:spPr>
          <a:xfrm flipH="1">
            <a:off x="8991600" y="1600200"/>
            <a:ext cx="46038" cy="47244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lvl="1" eaLnBrk="1" hangingPunct="1"/>
            <a:endParaRPr lang="ru-RU" sz="2400" smtClean="0"/>
          </a:p>
          <a:p>
            <a:pPr eaLnBrk="1" hangingPunct="1"/>
            <a:endParaRPr lang="ru-RU" sz="2800" smtClean="0"/>
          </a:p>
          <a:p>
            <a:pPr algn="r" eaLnBrk="1" hangingPunct="1"/>
            <a:endParaRPr lang="ru-RU" sz="2800" smtClean="0"/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endParaRPr lang="ru-RU" sz="1200">
              <a:solidFill>
                <a:srgbClr val="9D3594"/>
              </a:solidFill>
              <a:latin typeface="Franklin Gothic Book" pitchFamily="34" charset="0"/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3124200" y="7620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55875" y="549275"/>
            <a:ext cx="400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1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Контрастная маркировка</a:t>
            </a:r>
          </a:p>
        </p:txBody>
      </p:sp>
      <p:pic>
        <p:nvPicPr>
          <p:cNvPr id="13318" name="Picture 6" descr="Контрастная полос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22336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Контрастные поло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292600"/>
            <a:ext cx="288131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9750" y="1436688"/>
            <a:ext cx="318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Контрастные полосы на ступенях</a:t>
            </a:r>
          </a:p>
        </p:txBody>
      </p:sp>
      <p:pic>
        <p:nvPicPr>
          <p:cNvPr id="13321" name="Picture 9" descr="Контрастные полосы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412875"/>
            <a:ext cx="1489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Контрастные полосы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284538"/>
            <a:ext cx="23717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4572000" y="2565400"/>
            <a:ext cx="1874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Контрастные круги</a:t>
            </a:r>
          </a:p>
          <a:p>
            <a:r>
              <a:rPr lang="ru-RU" sz="1400" b="1"/>
              <a:t>на дверях</a:t>
            </a:r>
          </a:p>
        </p:txBody>
      </p:sp>
      <p:pic>
        <p:nvPicPr>
          <p:cNvPr id="13324" name="Picture 13" descr="для инвалидов по зрени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549275"/>
            <a:ext cx="5032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1457</TotalTime>
  <Words>415</Words>
  <Application>Microsoft Office PowerPoint</Application>
  <PresentationFormat>Экран (4:3)</PresentationFormat>
  <Paragraphs>206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Franklin Gothic Medium</vt:lpstr>
      <vt:lpstr>Franklin Gothic Book</vt:lpstr>
      <vt:lpstr>Wingdings 2</vt:lpstr>
      <vt:lpstr>Calibri</vt:lpstr>
      <vt:lpstr>Wingdings</vt:lpstr>
      <vt:lpstr>Verdana</vt:lpstr>
      <vt:lpstr>Трек</vt:lpstr>
      <vt:lpstr>Создание доступной среды для людей с ограниченными возможностями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Наши 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Доступная среда</dc:title>
  <dc:creator>Nina_Boiko</dc:creator>
  <cp:lastModifiedBy>общий отдел</cp:lastModifiedBy>
  <cp:revision>127</cp:revision>
  <dcterms:created xsi:type="dcterms:W3CDTF">2011-09-14T09:30:06Z</dcterms:created>
  <dcterms:modified xsi:type="dcterms:W3CDTF">2017-03-09T08:51:44Z</dcterms:modified>
</cp:coreProperties>
</file>