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79" r:id="rId3"/>
    <p:sldId id="280" r:id="rId4"/>
    <p:sldId id="257" r:id="rId5"/>
    <p:sldId id="268" r:id="rId6"/>
    <p:sldId id="273" r:id="rId7"/>
    <p:sldId id="274" r:id="rId8"/>
    <p:sldId id="263" r:id="rId9"/>
    <p:sldId id="266" r:id="rId10"/>
    <p:sldId id="262" r:id="rId11"/>
    <p:sldId id="261" r:id="rId12"/>
    <p:sldId id="270" r:id="rId13"/>
    <p:sldId id="260" r:id="rId14"/>
    <p:sldId id="271" r:id="rId15"/>
    <p:sldId id="275" r:id="rId16"/>
    <p:sldId id="258" r:id="rId17"/>
    <p:sldId id="278" r:id="rId18"/>
    <p:sldId id="267" r:id="rId19"/>
    <p:sldId id="281" r:id="rId20"/>
    <p:sldId id="282" r:id="rId21"/>
    <p:sldId id="269" r:id="rId22"/>
    <p:sldId id="265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1" userDrawn="1">
          <p15:clr>
            <a:srgbClr val="A4A3A4"/>
          </p15:clr>
        </p15:guide>
        <p15:guide id="2" pos="121" userDrawn="1">
          <p15:clr>
            <a:srgbClr val="A4A3A4"/>
          </p15:clr>
        </p15:guide>
        <p15:guide id="3" pos="1436" userDrawn="1">
          <p15:clr>
            <a:srgbClr val="A4A3A4"/>
          </p15:clr>
        </p15:guide>
        <p15:guide id="4" orient="horz" pos="2727" userDrawn="1">
          <p15:clr>
            <a:srgbClr val="A4A3A4"/>
          </p15:clr>
        </p15:guide>
        <p15:guide id="5" orient="horz" pos="2137" userDrawn="1">
          <p15:clr>
            <a:srgbClr val="A4A3A4"/>
          </p15:clr>
        </p15:guide>
        <p15:guide id="6" pos="234" userDrawn="1">
          <p15:clr>
            <a:srgbClr val="A4A3A4"/>
          </p15:clr>
        </p15:guide>
        <p15:guide id="7" pos="395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2"/>
    <p:restoredTop sz="94637"/>
  </p:normalViewPr>
  <p:slideViewPr>
    <p:cSldViewPr snapToGrid="0" snapToObjects="1" showGuides="1">
      <p:cViewPr varScale="1">
        <p:scale>
          <a:sx n="106" d="100"/>
          <a:sy n="106" d="100"/>
        </p:scale>
        <p:origin x="600" y="78"/>
      </p:cViewPr>
      <p:guideLst>
        <p:guide orient="horz" pos="981"/>
        <p:guide pos="121"/>
        <p:guide pos="1436"/>
        <p:guide orient="horz" pos="2727"/>
        <p:guide orient="horz" pos="2137"/>
        <p:guide pos="234"/>
        <p:guide pos="395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D4E79F-186C-2647-818B-11B3F3C7828C}" type="datetimeFigureOut">
              <a:rPr lang="ru-RU" smtClean="0"/>
              <a:t>29.07.2019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A1624-8693-A448-B59C-BAC8EA66E1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351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A1624-8693-A448-B59C-BAC8EA66E1C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467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A1624-8693-A448-B59C-BAC8EA66E1C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811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A1624-8693-A448-B59C-BAC8EA66E1C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075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A1624-8693-A448-B59C-BAC8EA66E1C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838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A1624-8693-A448-B59C-BAC8EA66E1C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59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A1624-8693-A448-B59C-BAC8EA66E1C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083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A1624-8693-A448-B59C-BAC8EA66E1C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107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A1624-8693-A448-B59C-BAC8EA66E1C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198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A1624-8693-A448-B59C-BAC8EA66E1C5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843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A86DAD-A0FA-9848-8AE0-C04F149C42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BCE48AB-FCEC-F343-BE7A-C58C743B6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17F8248-6FC0-6D4C-B5B9-D6A22FCF9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D5E5-2B5D-4241-9E15-F128EC4FDE72}" type="datetimeFigureOut">
              <a:rPr lang="ru-RU" smtClean="0"/>
              <a:t>29.07.2019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A21873F-C460-0742-8AC0-D05A30370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8EEB623-DDD0-2D45-82C9-485D70C0F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B1EF6-3487-0B4A-89AB-8DD56F6C6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700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9DD563-9945-BC4C-9088-B8C3E9E4D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D09DF0E-E6A6-004A-B4D9-0DDD762958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ADE7045-C139-854F-8A22-64F821D4E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D5E5-2B5D-4241-9E15-F128EC4FDE72}" type="datetimeFigureOut">
              <a:rPr lang="ru-RU" smtClean="0"/>
              <a:t>29.07.2019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B2C3284-E134-7F4F-8BA7-0040E5C5F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655324B-FC85-DB4E-8675-6813146B8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B1EF6-3487-0B4A-89AB-8DD56F6C6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828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EE8FE991-5C6F-3C44-954F-FABDAFD7E7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7B0564E-9F47-304E-B6F7-1CF01688DC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6DDFD05-C2CE-714C-A728-D99264DC9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D5E5-2B5D-4241-9E15-F128EC4FDE72}" type="datetimeFigureOut">
              <a:rPr lang="ru-RU" smtClean="0"/>
              <a:t>29.07.2019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CAD1320-5B26-2543-AF16-D71995D53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F7BC2AA-1BF9-D940-BA64-63C964B9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B1EF6-3487-0B4A-89AB-8DD56F6C6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99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5A5E08C-4BAC-4B45-872E-53E3E8ABD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59B6E76-0E51-2A4C-9118-1FE87B08A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586FFE7-468D-8A4B-B2F5-178D2D03C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D5E5-2B5D-4241-9E15-F128EC4FDE72}" type="datetimeFigureOut">
              <a:rPr lang="ru-RU" smtClean="0"/>
              <a:t>29.07.2019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2B00113-6351-824F-AD53-AA516EC89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6E686C1-BC22-D14C-BCEC-F15FF9CFE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B1EF6-3487-0B4A-89AB-8DD56F6C6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536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088AC8-80BD-C743-A883-41E21891C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C0BDD47-D1A9-334C-8F27-466518EBC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F9414C9-5025-8743-B2DC-D59A42F43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D5E5-2B5D-4241-9E15-F128EC4FDE72}" type="datetimeFigureOut">
              <a:rPr lang="ru-RU" smtClean="0"/>
              <a:t>29.07.2019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06A5E60-C5F5-DA45-B42C-C9262CFA0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F387827-27AA-8543-8755-68F6DF4D8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B1EF6-3487-0B4A-89AB-8DD56F6C6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693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798CBE-BD49-0548-9C38-2B4809689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983CFB8-5CDF-2F4F-AF55-8132687145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A6ADC7B-4890-5B44-B1C4-CA74DF3B5C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28E741E-1042-6340-8517-C1A165FCF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D5E5-2B5D-4241-9E15-F128EC4FDE72}" type="datetimeFigureOut">
              <a:rPr lang="ru-RU" smtClean="0"/>
              <a:t>29.07.2019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2EC7C0D-E772-6247-A956-35BA0EEF4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63BF846-0028-B144-B22D-0B78CB1D0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B1EF6-3487-0B4A-89AB-8DD56F6C6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833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F9B364-7DA7-8842-BEB4-5D1003C85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9C01286-AF7D-5C4B-8708-310A0A2DF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1AEE1AD-A4C3-024E-B199-9B80DFA0DE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36022096-A838-FD4C-9B09-E19A7D2853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D6304DA7-2F7F-BE42-B9E8-AF40D25AE9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1A7DC286-ED1F-0141-A4FE-3F34060C6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D5E5-2B5D-4241-9E15-F128EC4FDE72}" type="datetimeFigureOut">
              <a:rPr lang="ru-RU" smtClean="0"/>
              <a:t>29.07.2019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D8EB2084-D7A1-3240-B089-A916208E2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7DD1A441-235C-8D45-9E9A-65347BA1B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B1EF6-3487-0B4A-89AB-8DD56F6C6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005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CAE8F5-52CD-C441-BE4C-C36A9028A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9F174DD-A887-C547-AA26-92626E069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D5E5-2B5D-4241-9E15-F128EC4FDE72}" type="datetimeFigureOut">
              <a:rPr lang="ru-RU" smtClean="0"/>
              <a:t>29.07.2019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B395F4F6-088D-E44F-9E08-EC7B1F3D8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E47453E-EA6E-EE44-A0A8-1D0688F5A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B1EF6-3487-0B4A-89AB-8DD56F6C6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283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EA871EE4-2003-6245-8706-90934A316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D5E5-2B5D-4241-9E15-F128EC4FDE72}" type="datetimeFigureOut">
              <a:rPr lang="ru-RU" smtClean="0"/>
              <a:t>29.07.2019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63B67BC5-B369-0A45-A93F-2BEB28827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6838E00-2BB1-9141-853F-83815A1B6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B1EF6-3487-0B4A-89AB-8DD56F6C6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878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4FF9C8-6A5A-A04E-B4D8-5163B1E17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5522AC3-CC39-DF48-9865-432D7418A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59F5F92-D431-C640-8607-0876656F4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FFB8DE7-1362-6442-90E1-CB3ABC2CF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D5E5-2B5D-4241-9E15-F128EC4FDE72}" type="datetimeFigureOut">
              <a:rPr lang="ru-RU" smtClean="0"/>
              <a:t>29.07.2019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DAFB603-5B32-534A-A5F7-9EE859615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5101A03-664F-CC4F-BBC9-889169B6A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B1EF6-3487-0B4A-89AB-8DD56F6C6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79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9BCEDC-E8DD-6449-AC82-8C1B6072C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994A06F5-F071-2941-85F3-60305DEECD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0F19C27-D5CB-2F4F-98A1-1C2BFA42FA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941C372-3EC2-5A4F-8DCE-F1D81BFC9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D5E5-2B5D-4241-9E15-F128EC4FDE72}" type="datetimeFigureOut">
              <a:rPr lang="ru-RU" smtClean="0"/>
              <a:t>29.07.2019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63D6AD1-8591-CE4F-97CC-62DDC7446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8D7DD3B-3C52-404F-A787-46BDA5249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B1EF6-3487-0B4A-89AB-8DD56F6C6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719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8F8077-049B-A94C-BD9B-611A9A587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33E8D76-EB61-D444-929F-8E46B5B46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771F88F-D130-E94A-8BE2-BC262A0FC6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DD5E5-2B5D-4241-9E15-F128EC4FDE72}" type="datetimeFigureOut">
              <a:rPr lang="ru-RU" smtClean="0"/>
              <a:t>29.07.2019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14B4012-6595-204E-A80F-262160FEF8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9668D80-3FF5-5445-9C04-4E9E19B277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B1EF6-3487-0B4A-89AB-8DD56F6C6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848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play.google.com/store/apps/details?id=ru.mosreg.mo112" TargetMode="External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hyperlink" Target="https://apps.apple.com/ru/app/112-%D0%BC%D0%BE/id1230002615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D515DC4-E121-EA49-B158-A5C4CD21E3D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31415C4-C497-DD49-8F3B-98ACEA72C8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90" b="5257"/>
          <a:stretch/>
        </p:blipFill>
        <p:spPr>
          <a:xfrm>
            <a:off x="0" y="-18108"/>
            <a:ext cx="12192000" cy="688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4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5DC1D556-CA90-BE4D-8117-0003415EF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993731"/>
            <a:ext cx="4908269" cy="487597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329E495E-D7C3-8D47-ABEB-C30AB20C666E}"/>
              </a:ext>
            </a:extLst>
          </p:cNvPr>
          <p:cNvSpPr/>
          <p:nvPr/>
        </p:nvSpPr>
        <p:spPr>
          <a:xfrm>
            <a:off x="0" y="-44825"/>
            <a:ext cx="12192000" cy="21515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1C942C5-52EE-F946-B2FF-63A1A72A2094}"/>
              </a:ext>
            </a:extLst>
          </p:cNvPr>
          <p:cNvSpPr/>
          <p:nvPr/>
        </p:nvSpPr>
        <p:spPr>
          <a:xfrm>
            <a:off x="4425711" y="5131100"/>
            <a:ext cx="914400" cy="914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FBAE4D37-A871-464A-BCD8-BBC24F992CD7}"/>
              </a:ext>
            </a:extLst>
          </p:cNvPr>
          <p:cNvSpPr/>
          <p:nvPr/>
        </p:nvSpPr>
        <p:spPr>
          <a:xfrm>
            <a:off x="4424315" y="3220214"/>
            <a:ext cx="914400" cy="914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941F554-9F23-FA44-92C9-97972D2BD8BD}"/>
              </a:ext>
            </a:extLst>
          </p:cNvPr>
          <p:cNvSpPr txBox="1"/>
          <p:nvPr/>
        </p:nvSpPr>
        <p:spPr>
          <a:xfrm>
            <a:off x="4627042" y="5261100"/>
            <a:ext cx="508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  <a:endParaRPr lang="ru-RU" sz="40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8CB2933-36B7-8A4F-BBEF-DF6D4C23CEA4}"/>
              </a:ext>
            </a:extLst>
          </p:cNvPr>
          <p:cNvSpPr txBox="1"/>
          <p:nvPr/>
        </p:nvSpPr>
        <p:spPr>
          <a:xfrm>
            <a:off x="5718339" y="3232988"/>
            <a:ext cx="60028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Заполните и поддерживайте в актуальном состоянии важную информацию о себе, которая поможет сотрудникам скорой помощи в экстренной ситуации: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Аллергические реакции;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Заболевания;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Инвалидность;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Группа крови;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7494667-E862-9F45-8FC7-76FB3A0472C1}"/>
              </a:ext>
            </a:extLst>
          </p:cNvPr>
          <p:cNvSpPr txBox="1"/>
          <p:nvPr/>
        </p:nvSpPr>
        <p:spPr>
          <a:xfrm>
            <a:off x="5708179" y="5194674"/>
            <a:ext cx="6013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Добавьте в профиль контакты близких людей и Родителей. Телефоны помогут сотрудникам службы 112 связаться с ними в случае возникновения экстренных ситуаций.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B554DF55-EA3B-2249-864A-96E2B5C43B89}"/>
              </a:ext>
            </a:extLst>
          </p:cNvPr>
          <p:cNvSpPr/>
          <p:nvPr/>
        </p:nvSpPr>
        <p:spPr>
          <a:xfrm>
            <a:off x="188976" y="-44825"/>
            <a:ext cx="1373193" cy="3406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3C5B202-C58F-1547-9788-86CA5102A7F3}"/>
              </a:ext>
            </a:extLst>
          </p:cNvPr>
          <p:cNvSpPr txBox="1"/>
          <p:nvPr/>
        </p:nvSpPr>
        <p:spPr>
          <a:xfrm>
            <a:off x="240432" y="-62393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112</a:t>
            </a:r>
            <a:r>
              <a:rPr lang="ru-RU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МО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AFF7729-7842-0940-98BB-DEB10C65284C}"/>
              </a:ext>
            </a:extLst>
          </p:cNvPr>
          <p:cNvSpPr txBox="1"/>
          <p:nvPr/>
        </p:nvSpPr>
        <p:spPr>
          <a:xfrm>
            <a:off x="4600837" y="3328742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  <a:endParaRPr lang="ru-RU" sz="40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99A469AC-E5D3-8348-A005-87349F1DCFE0}"/>
              </a:ext>
            </a:extLst>
          </p:cNvPr>
          <p:cNvSpPr/>
          <p:nvPr/>
        </p:nvSpPr>
        <p:spPr>
          <a:xfrm>
            <a:off x="-1" y="1373525"/>
            <a:ext cx="12192001" cy="12485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42ABC57A-DE97-464B-88E6-959FC9AF2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91" y="408644"/>
            <a:ext cx="7732062" cy="1325563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ЗАПОЛЕНИЕ ПРОФИЛЯ</a:t>
            </a:r>
            <a:endParaRPr lang="ru-RU" sz="2400" b="1" dirty="0">
              <a:solidFill>
                <a:srgbClr val="FF00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DB360DD-A905-0945-B6E1-04F0DE92F933}"/>
              </a:ext>
            </a:extLst>
          </p:cNvPr>
          <p:cNvSpPr txBox="1"/>
          <p:nvPr/>
        </p:nvSpPr>
        <p:spPr>
          <a:xfrm>
            <a:off x="98884" y="1582269"/>
            <a:ext cx="12080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 Black" panose="020B0A04020102020204" pitchFamily="34" charset="0"/>
                <a:cs typeface="Arial" panose="020B0604020202020204" pitchFamily="34" charset="0"/>
              </a:rPr>
              <a:t>При вызове экстренной службы </a:t>
            </a:r>
            <a:r>
              <a:rPr lang="ru-RU" sz="1600" dirty="0" smtClean="0">
                <a:latin typeface="Arial Black" panose="020B0A04020102020204" pitchFamily="34" charset="0"/>
                <a:cs typeface="Arial" panose="020B0604020202020204" pitchFamily="34" charset="0"/>
              </a:rPr>
              <a:t>очень важно </a:t>
            </a:r>
            <a:r>
              <a:rPr lang="ru-RU" sz="1600" dirty="0">
                <a:latin typeface="Arial Black" panose="020B0A04020102020204" pitchFamily="34" charset="0"/>
                <a:cs typeface="Arial" panose="020B0604020202020204" pitchFamily="34" charset="0"/>
              </a:rPr>
              <a:t>в короткие сроки получить максимально подробную </a:t>
            </a:r>
            <a:r>
              <a:rPr lang="ru-RU" sz="1600" dirty="0" smtClean="0">
                <a:latin typeface="Arial Black" panose="020B0A04020102020204" pitchFamily="34" charset="0"/>
                <a:cs typeface="Arial" panose="020B0604020202020204" pitchFamily="34" charset="0"/>
              </a:rPr>
              <a:t>информацию </a:t>
            </a:r>
            <a:r>
              <a:rPr lang="ru-RU" sz="1600" dirty="0">
                <a:latin typeface="Arial Black" panose="020B0A04020102020204" pitchFamily="34" charset="0"/>
                <a:cs typeface="Arial" panose="020B0604020202020204" pitchFamily="34" charset="0"/>
              </a:rPr>
              <a:t>о том, кто нуждается в помощи. Заполните данные о себе в профиле приложения 112 МО. Данные профиля будут автоматически отправлены оператору в </a:t>
            </a:r>
            <a:r>
              <a:rPr lang="ru-RU" sz="1600" dirty="0" smtClean="0">
                <a:latin typeface="Arial Black" panose="020B0A04020102020204" pitchFamily="34" charset="0"/>
                <a:cs typeface="Arial" panose="020B0604020202020204" pitchFamily="34" charset="0"/>
              </a:rPr>
              <a:t>момент </a:t>
            </a:r>
            <a:r>
              <a:rPr lang="ru-RU" sz="1600" dirty="0">
                <a:latin typeface="Arial Black" panose="020B0A04020102020204" pitchFamily="34" charset="0"/>
                <a:cs typeface="Arial" panose="020B0604020202020204" pitchFamily="34" charset="0"/>
              </a:rPr>
              <a:t>вызова 112.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87743FE-BE66-244F-BEE3-027F84F371AE}"/>
              </a:ext>
            </a:extLst>
          </p:cNvPr>
          <p:cNvSpPr txBox="1"/>
          <p:nvPr/>
        </p:nvSpPr>
        <p:spPr>
          <a:xfrm>
            <a:off x="11785294" y="649132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26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43FC0E5-1401-8D4D-9DA1-89FD8C5FC8E5}"/>
              </a:ext>
            </a:extLst>
          </p:cNvPr>
          <p:cNvSpPr/>
          <p:nvPr/>
        </p:nvSpPr>
        <p:spPr>
          <a:xfrm>
            <a:off x="0" y="-44825"/>
            <a:ext cx="12192000" cy="21515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9A469AC-E5D3-8348-A005-87349F1DCFE0}"/>
              </a:ext>
            </a:extLst>
          </p:cNvPr>
          <p:cNvSpPr/>
          <p:nvPr/>
        </p:nvSpPr>
        <p:spPr>
          <a:xfrm>
            <a:off x="-511" y="169792"/>
            <a:ext cx="7348142" cy="66908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D74F455-3BE8-AC41-8FE4-C8FF027811EC}"/>
              </a:ext>
            </a:extLst>
          </p:cNvPr>
          <p:cNvSpPr txBox="1"/>
          <p:nvPr/>
        </p:nvSpPr>
        <p:spPr>
          <a:xfrm>
            <a:off x="505501" y="2612085"/>
            <a:ext cx="60622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Для вызова экстренной службы 112 нажмите и удерживайте одну из экстренных кнопок: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Я здесь, нужна помощь;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Вызвать 112 по телефону;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Вызвать 112 по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SMS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Описание экстренных кнопок предоставлены на следующем слайдере)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D180B93E-5E7A-9942-86B9-276EBEA52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91" y="408644"/>
            <a:ext cx="7732062" cy="1325563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ВЫЗОВ 112</a:t>
            </a:r>
            <a:endParaRPr lang="ru-RU" sz="2400" b="1" dirty="0">
              <a:solidFill>
                <a:srgbClr val="FF00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4475C564-9687-714C-8C83-63D810EE20A4}"/>
              </a:ext>
            </a:extLst>
          </p:cNvPr>
          <p:cNvSpPr/>
          <p:nvPr/>
        </p:nvSpPr>
        <p:spPr>
          <a:xfrm>
            <a:off x="188976" y="-44825"/>
            <a:ext cx="1373193" cy="3406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943611A-5EC4-4B46-8D02-99DA6E1A6CCA}"/>
              </a:ext>
            </a:extLst>
          </p:cNvPr>
          <p:cNvSpPr txBox="1"/>
          <p:nvPr/>
        </p:nvSpPr>
        <p:spPr>
          <a:xfrm>
            <a:off x="240432" y="-62393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112</a:t>
            </a:r>
            <a:r>
              <a:rPr lang="ru-RU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МО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87743FE-BE66-244F-BEE3-027F84F371AE}"/>
              </a:ext>
            </a:extLst>
          </p:cNvPr>
          <p:cNvSpPr txBox="1"/>
          <p:nvPr/>
        </p:nvSpPr>
        <p:spPr>
          <a:xfrm>
            <a:off x="11785294" y="6491323"/>
            <a:ext cx="424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Изображение 1" descr="01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2" t="10759" r="6846" b="10759"/>
          <a:stretch/>
        </p:blipFill>
        <p:spPr>
          <a:xfrm>
            <a:off x="8458346" y="978135"/>
            <a:ext cx="2620124" cy="517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16D45729-55D7-324D-9F75-B7824C89991C}"/>
              </a:ext>
            </a:extLst>
          </p:cNvPr>
          <p:cNvSpPr/>
          <p:nvPr/>
        </p:nvSpPr>
        <p:spPr>
          <a:xfrm>
            <a:off x="3272" y="0"/>
            <a:ext cx="2341576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329E495E-D7C3-8D47-ABEB-C30AB20C666E}"/>
              </a:ext>
            </a:extLst>
          </p:cNvPr>
          <p:cNvSpPr/>
          <p:nvPr/>
        </p:nvSpPr>
        <p:spPr>
          <a:xfrm>
            <a:off x="0" y="-44825"/>
            <a:ext cx="12192000" cy="21515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42ABC57A-DE97-464B-88E6-959FC9AF2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91" y="408644"/>
            <a:ext cx="7732062" cy="1325563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ВЫЗОВ 112</a:t>
            </a:r>
            <a:endParaRPr lang="ru-RU" sz="2400" b="1" dirty="0">
              <a:solidFill>
                <a:srgbClr val="FF00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214EB15D-583B-084E-9B28-002BBC8819A9}"/>
              </a:ext>
            </a:extLst>
          </p:cNvPr>
          <p:cNvSpPr/>
          <p:nvPr/>
        </p:nvSpPr>
        <p:spPr>
          <a:xfrm>
            <a:off x="1805943" y="1936309"/>
            <a:ext cx="914400" cy="914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1C942C5-52EE-F946-B2FF-63A1A72A2094}"/>
              </a:ext>
            </a:extLst>
          </p:cNvPr>
          <p:cNvSpPr/>
          <p:nvPr/>
        </p:nvSpPr>
        <p:spPr>
          <a:xfrm>
            <a:off x="1836423" y="4952240"/>
            <a:ext cx="914400" cy="914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FBAE4D37-A871-464A-BCD8-BBC24F992CD7}"/>
              </a:ext>
            </a:extLst>
          </p:cNvPr>
          <p:cNvSpPr/>
          <p:nvPr/>
        </p:nvSpPr>
        <p:spPr>
          <a:xfrm>
            <a:off x="1816103" y="3399461"/>
            <a:ext cx="914400" cy="914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AFF7729-7842-0940-98BB-DEB10C65284C}"/>
              </a:ext>
            </a:extLst>
          </p:cNvPr>
          <p:cNvSpPr txBox="1"/>
          <p:nvPr/>
        </p:nvSpPr>
        <p:spPr>
          <a:xfrm>
            <a:off x="2017343" y="2042403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  <a:endParaRPr lang="ru-RU" sz="40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941F554-9F23-FA44-92C9-97972D2BD8BD}"/>
              </a:ext>
            </a:extLst>
          </p:cNvPr>
          <p:cNvSpPr txBox="1"/>
          <p:nvPr/>
        </p:nvSpPr>
        <p:spPr>
          <a:xfrm>
            <a:off x="2019648" y="5082240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  <a:endParaRPr lang="ru-RU" sz="40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F452D4D-FD18-9442-911C-EB47591FE8DF}"/>
              </a:ext>
            </a:extLst>
          </p:cNvPr>
          <p:cNvSpPr txBox="1"/>
          <p:nvPr/>
        </p:nvSpPr>
        <p:spPr>
          <a:xfrm>
            <a:off x="3129051" y="1931887"/>
            <a:ext cx="46297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Black" panose="020B0A04020102020204" pitchFamily="34" charset="0"/>
                <a:cs typeface="Arial" panose="020B0604020202020204" pitchFamily="34" charset="0"/>
              </a:rPr>
              <a:t>Я здесь, нужна помощь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 экстренную службу будет отправлена заявка с Вашими координатами и персональными данными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8CB2933-36B7-8A4F-BBEF-DF6D4C23CEA4}"/>
              </a:ext>
            </a:extLst>
          </p:cNvPr>
          <p:cNvSpPr txBox="1"/>
          <p:nvPr/>
        </p:nvSpPr>
        <p:spPr>
          <a:xfrm>
            <a:off x="3129051" y="3403182"/>
            <a:ext cx="46297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Black" panose="020B0A04020102020204" pitchFamily="34" charset="0"/>
                <a:cs typeface="Arial" panose="020B0604020202020204" pitchFamily="34" charset="0"/>
              </a:rPr>
              <a:t>Вызвать 112 по телефону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экстренную службу будет отправлена заявка с Вашими координатами и персональными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данными, также с Вашего телефона будет произведен звонок на номер 112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7494667-E862-9F45-8FC7-76FB3A0472C1}"/>
              </a:ext>
            </a:extLst>
          </p:cNvPr>
          <p:cNvSpPr txBox="1"/>
          <p:nvPr/>
        </p:nvSpPr>
        <p:spPr>
          <a:xfrm>
            <a:off x="3118891" y="4952443"/>
            <a:ext cx="46399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Black" panose="020B0A04020102020204" pitchFamily="34" charset="0"/>
                <a:cs typeface="Arial" panose="020B0604020202020204" pitchFamily="34" charset="0"/>
              </a:rPr>
              <a:t>Вызвать 112 по </a:t>
            </a:r>
            <a:r>
              <a:rPr lang="en-US" sz="1600" dirty="0" smtClean="0">
                <a:latin typeface="Arial Black" panose="020B0A04020102020204" pitchFamily="34" charset="0"/>
                <a:cs typeface="Arial" panose="020B0604020202020204" pitchFamily="34" charset="0"/>
              </a:rPr>
              <a:t>SMS</a:t>
            </a:r>
            <a:endParaRPr lang="ru-RU" sz="160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риложение само составит текст заявки для обращения в 112. Для вызова нужно только отправить готовое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SMS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-сообщение.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B554DF55-EA3B-2249-864A-96E2B5C43B89}"/>
              </a:ext>
            </a:extLst>
          </p:cNvPr>
          <p:cNvSpPr/>
          <p:nvPr/>
        </p:nvSpPr>
        <p:spPr>
          <a:xfrm>
            <a:off x="188976" y="-44825"/>
            <a:ext cx="1373193" cy="3406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3C5B202-C58F-1547-9788-86CA5102A7F3}"/>
              </a:ext>
            </a:extLst>
          </p:cNvPr>
          <p:cNvSpPr txBox="1"/>
          <p:nvPr/>
        </p:nvSpPr>
        <p:spPr>
          <a:xfrm>
            <a:off x="240432" y="-62393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112</a:t>
            </a:r>
            <a:r>
              <a:rPr lang="ru-RU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МО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941F554-9F23-FA44-92C9-97972D2BD8BD}"/>
              </a:ext>
            </a:extLst>
          </p:cNvPr>
          <p:cNvSpPr txBox="1"/>
          <p:nvPr/>
        </p:nvSpPr>
        <p:spPr>
          <a:xfrm>
            <a:off x="2027197" y="3523533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  <a:endParaRPr lang="ru-RU" sz="40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27" name="Изображение 1" descr="01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2" t="10286" r="7142" b="10759"/>
          <a:stretch/>
        </p:blipFill>
        <p:spPr>
          <a:xfrm>
            <a:off x="8446883" y="983742"/>
            <a:ext cx="2580238" cy="519156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87743FE-BE66-244F-BEE3-027F84F371AE}"/>
              </a:ext>
            </a:extLst>
          </p:cNvPr>
          <p:cNvSpPr txBox="1"/>
          <p:nvPr/>
        </p:nvSpPr>
        <p:spPr>
          <a:xfrm>
            <a:off x="11785294" y="649132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50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0C9CBF0E-7374-E148-9ADC-6C42E8C25092}"/>
              </a:ext>
            </a:extLst>
          </p:cNvPr>
          <p:cNvSpPr/>
          <p:nvPr/>
        </p:nvSpPr>
        <p:spPr>
          <a:xfrm>
            <a:off x="1127126" y="3999888"/>
            <a:ext cx="6532106" cy="25095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349428F-EF63-A340-853E-1FA51C751D8F}"/>
              </a:ext>
            </a:extLst>
          </p:cNvPr>
          <p:cNvSpPr/>
          <p:nvPr/>
        </p:nvSpPr>
        <p:spPr>
          <a:xfrm>
            <a:off x="3748135" y="1413526"/>
            <a:ext cx="6550686" cy="25093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9630C9BC-B6A0-9C47-A294-D4559D66B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125" y="1413527"/>
            <a:ext cx="2525892" cy="250932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50767131-E4B1-BA42-86AB-2E5CA78EEB3B}"/>
              </a:ext>
            </a:extLst>
          </p:cNvPr>
          <p:cNvSpPr/>
          <p:nvPr/>
        </p:nvSpPr>
        <p:spPr>
          <a:xfrm>
            <a:off x="0" y="-44825"/>
            <a:ext cx="12192000" cy="21515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DD7EC8F-4CF7-DA49-B540-6230D664407A}"/>
              </a:ext>
            </a:extLst>
          </p:cNvPr>
          <p:cNvSpPr txBox="1"/>
          <p:nvPr/>
        </p:nvSpPr>
        <p:spPr>
          <a:xfrm>
            <a:off x="4437473" y="1637138"/>
            <a:ext cx="56510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ВНИМАНИЕ!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Номер «112» в России предназначен для использования в экстренных ситуациях и получения консультаций по вопросам безопасности и способам защиты от чрезвычайных ситуаций. </a:t>
            </a:r>
          </a:p>
          <a:p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вызове службы необходимо правильно оценить обстановку.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F1BBA87-BCD2-294F-97A2-CB0ADBB41074}"/>
              </a:ext>
            </a:extLst>
          </p:cNvPr>
          <p:cNvSpPr txBox="1"/>
          <p:nvPr/>
        </p:nvSpPr>
        <p:spPr>
          <a:xfrm>
            <a:off x="2258923" y="4532258"/>
            <a:ext cx="47614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ВАЖНО!</a:t>
            </a:r>
          </a:p>
          <a:p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Если звонок в службу 112 по каким-то причинам прервался, то оператор сам перезвонит на номер Вашего телефона.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5DC1D556-CA90-BE4D-8117-0003415EF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874" y="3981781"/>
            <a:ext cx="2549053" cy="2532283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0BB47AC2-5958-384D-82A5-F6BE7515B666}"/>
              </a:ext>
            </a:extLst>
          </p:cNvPr>
          <p:cNvSpPr/>
          <p:nvPr/>
        </p:nvSpPr>
        <p:spPr>
          <a:xfrm>
            <a:off x="188976" y="-44825"/>
            <a:ext cx="1373193" cy="3406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6E1E776-BE39-0246-97D9-0DEFCF39CA55}"/>
              </a:ext>
            </a:extLst>
          </p:cNvPr>
          <p:cNvSpPr txBox="1"/>
          <p:nvPr/>
        </p:nvSpPr>
        <p:spPr>
          <a:xfrm>
            <a:off x="240432" y="-62393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112</a:t>
            </a:r>
            <a:r>
              <a:rPr lang="ru-RU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МО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2FCDA2E4-64B4-864D-BA37-F36A470532F9}"/>
              </a:ext>
            </a:extLst>
          </p:cNvPr>
          <p:cNvSpPr txBox="1">
            <a:spLocks/>
          </p:cNvSpPr>
          <p:nvPr/>
        </p:nvSpPr>
        <p:spPr>
          <a:xfrm>
            <a:off x="103091" y="408644"/>
            <a:ext cx="77320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smtClean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ВЫЗОВ 112</a:t>
            </a:r>
            <a:endParaRPr lang="ru-RU" sz="2400" b="1" dirty="0">
              <a:solidFill>
                <a:srgbClr val="FF00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87743FE-BE66-244F-BEE3-027F84F371AE}"/>
              </a:ext>
            </a:extLst>
          </p:cNvPr>
          <p:cNvSpPr txBox="1"/>
          <p:nvPr/>
        </p:nvSpPr>
        <p:spPr>
          <a:xfrm>
            <a:off x="11785294" y="649132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3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208D6857-9AF0-364C-A641-DB175E294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5408"/>
            <a:ext cx="4845413" cy="302719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43FC0E5-1401-8D4D-9DA1-89FD8C5FC8E5}"/>
              </a:ext>
            </a:extLst>
          </p:cNvPr>
          <p:cNvSpPr/>
          <p:nvPr/>
        </p:nvSpPr>
        <p:spPr>
          <a:xfrm>
            <a:off x="0" y="-44825"/>
            <a:ext cx="12192000" cy="21515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9A469AC-E5D3-8348-A005-87349F1DCFE0}"/>
              </a:ext>
            </a:extLst>
          </p:cNvPr>
          <p:cNvSpPr/>
          <p:nvPr/>
        </p:nvSpPr>
        <p:spPr>
          <a:xfrm>
            <a:off x="4839827" y="2075408"/>
            <a:ext cx="7343119" cy="30271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D74F455-3BE8-AC41-8FE4-C8FF027811EC}"/>
              </a:ext>
            </a:extLst>
          </p:cNvPr>
          <p:cNvSpPr txBox="1"/>
          <p:nvPr/>
        </p:nvSpPr>
        <p:spPr>
          <a:xfrm>
            <a:off x="5086006" y="2557954"/>
            <a:ext cx="69007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Если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Вы стали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свидетелем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происшествия или Вам нужна помощь в поиске пропавших людей, животных, или у Вас есть важная информация, Вы можете отправить сообщение в службу 112.</a:t>
            </a: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Операторы службы примут возможные меры для решения проблемы и опубликуют (если это необходимо) в ленту новостей.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D180B93E-5E7A-9942-86B9-276EBEA52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91" y="408644"/>
            <a:ext cx="7732062" cy="1325563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ИНФОРМАЦИЯ О ПРОИСШЕСТВИИ</a:t>
            </a:r>
            <a:endParaRPr lang="ru-RU" sz="2400" b="1" dirty="0">
              <a:solidFill>
                <a:srgbClr val="FF00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4475C564-9687-714C-8C83-63D810EE20A4}"/>
              </a:ext>
            </a:extLst>
          </p:cNvPr>
          <p:cNvSpPr/>
          <p:nvPr/>
        </p:nvSpPr>
        <p:spPr>
          <a:xfrm>
            <a:off x="188976" y="-44825"/>
            <a:ext cx="1373193" cy="3406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943611A-5EC4-4B46-8D02-99DA6E1A6CCA}"/>
              </a:ext>
            </a:extLst>
          </p:cNvPr>
          <p:cNvSpPr txBox="1"/>
          <p:nvPr/>
        </p:nvSpPr>
        <p:spPr>
          <a:xfrm>
            <a:off x="240432" y="-62393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112</a:t>
            </a:r>
            <a:r>
              <a:rPr lang="ru-RU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МО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7743FE-BE66-244F-BEE3-027F84F371AE}"/>
              </a:ext>
            </a:extLst>
          </p:cNvPr>
          <p:cNvSpPr txBox="1"/>
          <p:nvPr/>
        </p:nvSpPr>
        <p:spPr>
          <a:xfrm>
            <a:off x="11785294" y="649132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06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64B4E3E4-A5FC-0644-890E-9081CEBA8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307" y="1656877"/>
            <a:ext cx="2211197" cy="220392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76FE086-CC2C-3641-BCD0-56F244BAA32C}"/>
              </a:ext>
            </a:extLst>
          </p:cNvPr>
          <p:cNvSpPr/>
          <p:nvPr/>
        </p:nvSpPr>
        <p:spPr>
          <a:xfrm>
            <a:off x="0" y="-44825"/>
            <a:ext cx="12192000" cy="21515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22AD960-8D80-0446-BA4A-5129EBD8C745}"/>
              </a:ext>
            </a:extLst>
          </p:cNvPr>
          <p:cNvSpPr/>
          <p:nvPr/>
        </p:nvSpPr>
        <p:spPr>
          <a:xfrm>
            <a:off x="1127125" y="1665288"/>
            <a:ext cx="2185828" cy="21858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B21C634B-A7A5-7E46-9EF0-50692D080F69}"/>
              </a:ext>
            </a:extLst>
          </p:cNvPr>
          <p:cNvSpPr/>
          <p:nvPr/>
        </p:nvSpPr>
        <p:spPr>
          <a:xfrm>
            <a:off x="6311267" y="1674972"/>
            <a:ext cx="2185828" cy="21858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3126F9AC-63F2-DA47-A908-CE87F34B73B6}"/>
              </a:ext>
            </a:extLst>
          </p:cNvPr>
          <p:cNvSpPr/>
          <p:nvPr/>
        </p:nvSpPr>
        <p:spPr>
          <a:xfrm>
            <a:off x="8891907" y="1674972"/>
            <a:ext cx="2185828" cy="218582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C247EEA1-FF20-1F47-8F78-10438171E078}"/>
              </a:ext>
            </a:extLst>
          </p:cNvPr>
          <p:cNvSpPr/>
          <p:nvPr/>
        </p:nvSpPr>
        <p:spPr>
          <a:xfrm>
            <a:off x="1127125" y="4245928"/>
            <a:ext cx="2185828" cy="218582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213C68EA-579B-9643-97DF-C279A244B461}"/>
              </a:ext>
            </a:extLst>
          </p:cNvPr>
          <p:cNvSpPr/>
          <p:nvPr/>
        </p:nvSpPr>
        <p:spPr>
          <a:xfrm>
            <a:off x="3719196" y="4245928"/>
            <a:ext cx="2185828" cy="21858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EFC158A9-6C47-BE49-AE9A-A0A222193A21}"/>
              </a:ext>
            </a:extLst>
          </p:cNvPr>
          <p:cNvSpPr/>
          <p:nvPr/>
        </p:nvSpPr>
        <p:spPr>
          <a:xfrm>
            <a:off x="6311267" y="4255612"/>
            <a:ext cx="2185828" cy="218582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E349428F-EF63-A340-853E-1FA51C751D8F}"/>
              </a:ext>
            </a:extLst>
          </p:cNvPr>
          <p:cNvSpPr/>
          <p:nvPr/>
        </p:nvSpPr>
        <p:spPr>
          <a:xfrm>
            <a:off x="8891907" y="4255612"/>
            <a:ext cx="2185828" cy="21858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xmlns="" id="{8D07B3F9-C77E-BB45-BE64-1F24840A6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91" y="408644"/>
            <a:ext cx="7732062" cy="1325563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ДОБАВИТЬ ПРОИСШЕСТВИЕ</a:t>
            </a:r>
            <a:endParaRPr lang="ru-RU" sz="2400" b="1" dirty="0">
              <a:solidFill>
                <a:srgbClr val="FF00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98FC6EC-B29C-F24A-9E5A-53B23D692F86}"/>
              </a:ext>
            </a:extLst>
          </p:cNvPr>
          <p:cNvSpPr txBox="1"/>
          <p:nvPr/>
        </p:nvSpPr>
        <p:spPr>
          <a:xfrm>
            <a:off x="6342620" y="2145340"/>
            <a:ext cx="207710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Добавьте подробную информацию о происшествии: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Описание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Фотографию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Пострадавших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7D1924C-CD7C-AA48-9448-F3E7C8AE8E97}"/>
              </a:ext>
            </a:extLst>
          </p:cNvPr>
          <p:cNvSpPr txBox="1"/>
          <p:nvPr/>
        </p:nvSpPr>
        <p:spPr>
          <a:xfrm>
            <a:off x="1142914" y="2493806"/>
            <a:ext cx="21428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Нажмите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кнопку «Добавить происшествие»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D656300-BF52-3B48-B563-6DCA723FE49E}"/>
              </a:ext>
            </a:extLst>
          </p:cNvPr>
          <p:cNvSpPr txBox="1"/>
          <p:nvPr/>
        </p:nvSpPr>
        <p:spPr>
          <a:xfrm>
            <a:off x="3734821" y="5135397"/>
            <a:ext cx="21339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Выберите тему обращения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81D25D1C-A74D-8F4B-AF3C-20B3F928D084}"/>
              </a:ext>
            </a:extLst>
          </p:cNvPr>
          <p:cNvSpPr txBox="1"/>
          <p:nvPr/>
        </p:nvSpPr>
        <p:spPr>
          <a:xfrm>
            <a:off x="8892780" y="5041749"/>
            <a:ext cx="217590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Отправьте сообщение операторам экстренной службы 112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E3B9D629-56A3-3E4F-9DB1-EE762B738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5653" y="1675885"/>
            <a:ext cx="2189589" cy="2175231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A9E7D1F2-F341-FB45-AF03-E9B036E4E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265" y="4245928"/>
            <a:ext cx="2200304" cy="218582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CED6A326-5D8A-864B-B1E9-2144F8D8A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5611" y="4245928"/>
            <a:ext cx="2210700" cy="2203428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4C6E31B0-1A14-294B-84A4-7C424E6C6B9E}"/>
              </a:ext>
            </a:extLst>
          </p:cNvPr>
          <p:cNvSpPr/>
          <p:nvPr/>
        </p:nvSpPr>
        <p:spPr>
          <a:xfrm>
            <a:off x="188976" y="-44825"/>
            <a:ext cx="1373193" cy="3406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2E35473-2E20-C048-B044-00B80DE6DB50}"/>
              </a:ext>
            </a:extLst>
          </p:cNvPr>
          <p:cNvSpPr txBox="1"/>
          <p:nvPr/>
        </p:nvSpPr>
        <p:spPr>
          <a:xfrm>
            <a:off x="240432" y="-62393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112</a:t>
            </a:r>
            <a:r>
              <a:rPr lang="ru-RU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МО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87743FE-BE66-244F-BEE3-027F84F371AE}"/>
              </a:ext>
            </a:extLst>
          </p:cNvPr>
          <p:cNvSpPr txBox="1"/>
          <p:nvPr/>
        </p:nvSpPr>
        <p:spPr>
          <a:xfrm>
            <a:off x="11785294" y="649132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72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8BF1E56-86E3-674B-AEDA-295F3A1F2383}"/>
              </a:ext>
            </a:extLst>
          </p:cNvPr>
          <p:cNvSpPr/>
          <p:nvPr/>
        </p:nvSpPr>
        <p:spPr>
          <a:xfrm>
            <a:off x="0" y="-44825"/>
            <a:ext cx="12192000" cy="21515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0C9CBF0E-7374-E148-9ADC-6C42E8C25092}"/>
              </a:ext>
            </a:extLst>
          </p:cNvPr>
          <p:cNvSpPr/>
          <p:nvPr/>
        </p:nvSpPr>
        <p:spPr>
          <a:xfrm>
            <a:off x="0" y="1665838"/>
            <a:ext cx="8981038" cy="346744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2FCDA2E4-64B4-864D-BA37-F36A4705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91" y="408644"/>
            <a:ext cx="7732062" cy="1325563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ПОИСК БЛИЖАЙШИХ УЧРЕЖДЕНИЙ</a:t>
            </a:r>
            <a:endParaRPr lang="ru-RU" sz="2400" b="1" dirty="0">
              <a:solidFill>
                <a:srgbClr val="FF00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2319E84A-65A1-7142-872C-3784F601968A}"/>
              </a:ext>
            </a:extLst>
          </p:cNvPr>
          <p:cNvSpPr/>
          <p:nvPr/>
        </p:nvSpPr>
        <p:spPr>
          <a:xfrm>
            <a:off x="188976" y="-44825"/>
            <a:ext cx="1373193" cy="3406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DBB424A-36A4-8A44-ADAA-2E097DEC10E9}"/>
              </a:ext>
            </a:extLst>
          </p:cNvPr>
          <p:cNvSpPr txBox="1"/>
          <p:nvPr/>
        </p:nvSpPr>
        <p:spPr>
          <a:xfrm>
            <a:off x="240432" y="-62393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112</a:t>
            </a:r>
            <a:r>
              <a:rPr lang="ru-RU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МО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D563103-517F-9E43-8AB4-4B63635707BC}"/>
              </a:ext>
            </a:extLst>
          </p:cNvPr>
          <p:cNvSpPr txBox="1"/>
          <p:nvPr/>
        </p:nvSpPr>
        <p:spPr>
          <a:xfrm>
            <a:off x="143614" y="2098187"/>
            <a:ext cx="864121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Приложение содержит информацию ближайших экстренных служб и учреждений:</a:t>
            </a:r>
          </a:p>
          <a:p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ЕДДС;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Медицинская помощь;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МФЦ;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Отделения полиции;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Участковый пункт полиции;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Пожарные части;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Пункт службы газа;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Пункты аварийной службы газа.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507E6B5D-64FE-5040-A6F5-468FD56A6E16}"/>
              </a:ext>
            </a:extLst>
          </p:cNvPr>
          <p:cNvSpPr/>
          <p:nvPr/>
        </p:nvSpPr>
        <p:spPr>
          <a:xfrm>
            <a:off x="4078575" y="4765375"/>
            <a:ext cx="914400" cy="914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8DEF2E29-87FA-8E43-B1B0-53531D94112B}"/>
              </a:ext>
            </a:extLst>
          </p:cNvPr>
          <p:cNvSpPr/>
          <p:nvPr/>
        </p:nvSpPr>
        <p:spPr>
          <a:xfrm>
            <a:off x="5675881" y="4765375"/>
            <a:ext cx="914400" cy="914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8B7B7878-1435-CA4E-BF86-64B330BF5E1C}"/>
              </a:ext>
            </a:extLst>
          </p:cNvPr>
          <p:cNvSpPr/>
          <p:nvPr/>
        </p:nvSpPr>
        <p:spPr>
          <a:xfrm>
            <a:off x="7250038" y="4765376"/>
            <a:ext cx="914400" cy="914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5B0AA5AC-E503-AC48-BE68-81C09E85B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599" y="4956773"/>
            <a:ext cx="653030" cy="53909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337205CB-08A8-A348-BC2A-9FCDA4F2C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3426" y="4873377"/>
            <a:ext cx="553348" cy="68541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69B739F8-F882-064D-8ECC-8403D4C3B8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1346" y="5033384"/>
            <a:ext cx="642895" cy="401417"/>
          </a:xfrm>
          <a:prstGeom prst="rect">
            <a:avLst/>
          </a:prstGeom>
        </p:spPr>
      </p:pic>
      <p:pic>
        <p:nvPicPr>
          <p:cNvPr id="42" name="Изображение 1" descr="02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28" t="10285" r="7142" b="10759"/>
          <a:stretch/>
        </p:blipFill>
        <p:spPr>
          <a:xfrm>
            <a:off x="9301431" y="1303699"/>
            <a:ext cx="2395992" cy="48796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87743FE-BE66-244F-BEE3-027F84F371AE}"/>
              </a:ext>
            </a:extLst>
          </p:cNvPr>
          <p:cNvSpPr txBox="1"/>
          <p:nvPr/>
        </p:nvSpPr>
        <p:spPr>
          <a:xfrm>
            <a:off x="11785294" y="649132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70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99A469AC-E5D3-8348-A005-87349F1DCFE0}"/>
              </a:ext>
            </a:extLst>
          </p:cNvPr>
          <p:cNvSpPr/>
          <p:nvPr/>
        </p:nvSpPr>
        <p:spPr>
          <a:xfrm>
            <a:off x="-8118" y="2454594"/>
            <a:ext cx="12192001" cy="11819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8BF1E56-86E3-674B-AEDA-295F3A1F2383}"/>
              </a:ext>
            </a:extLst>
          </p:cNvPr>
          <p:cNvSpPr/>
          <p:nvPr/>
        </p:nvSpPr>
        <p:spPr>
          <a:xfrm>
            <a:off x="0" y="-44825"/>
            <a:ext cx="12192000" cy="21515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2FCDA2E4-64B4-864D-BA37-F36A4705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91" y="408644"/>
            <a:ext cx="7732062" cy="1325563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ПОИСК БЛИЖАЙШИХ УЧРЕЖДЕНИЙ</a:t>
            </a:r>
            <a:endParaRPr lang="ru-RU" sz="2400" b="1" dirty="0">
              <a:solidFill>
                <a:srgbClr val="FF00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2319E84A-65A1-7142-872C-3784F601968A}"/>
              </a:ext>
            </a:extLst>
          </p:cNvPr>
          <p:cNvSpPr/>
          <p:nvPr/>
        </p:nvSpPr>
        <p:spPr>
          <a:xfrm>
            <a:off x="188976" y="-44825"/>
            <a:ext cx="1373193" cy="3406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DBB424A-36A4-8A44-ADAA-2E097DEC10E9}"/>
              </a:ext>
            </a:extLst>
          </p:cNvPr>
          <p:cNvSpPr txBox="1"/>
          <p:nvPr/>
        </p:nvSpPr>
        <p:spPr>
          <a:xfrm>
            <a:off x="240432" y="-62393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112</a:t>
            </a:r>
            <a:r>
              <a:rPr lang="ru-RU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МО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F452D4D-FD18-9442-911C-EB47591FE8DF}"/>
              </a:ext>
            </a:extLst>
          </p:cNvPr>
          <p:cNvSpPr txBox="1"/>
          <p:nvPr/>
        </p:nvSpPr>
        <p:spPr>
          <a:xfrm>
            <a:off x="2766847" y="2672376"/>
            <a:ext cx="1714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Black" panose="020B0A04020102020204" pitchFamily="34" charset="0"/>
                <a:cs typeface="Arial" panose="020B0604020202020204" pitchFamily="34" charset="0"/>
              </a:rPr>
              <a:t>Откройте меню учреждений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8CB2933-36B7-8A4F-BBEF-DF6D4C23CEA4}"/>
              </a:ext>
            </a:extLst>
          </p:cNvPr>
          <p:cNvSpPr txBox="1"/>
          <p:nvPr/>
        </p:nvSpPr>
        <p:spPr>
          <a:xfrm>
            <a:off x="5835974" y="2649866"/>
            <a:ext cx="1782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Black" panose="020B0A04020102020204" pitchFamily="34" charset="0"/>
                <a:cs typeface="Arial" panose="020B0604020202020204" pitchFamily="34" charset="0"/>
              </a:rPr>
              <a:t>Выберите категорию объекта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7494667-E862-9F45-8FC7-76FB3A0472C1}"/>
              </a:ext>
            </a:extLst>
          </p:cNvPr>
          <p:cNvSpPr txBox="1"/>
          <p:nvPr/>
        </p:nvSpPr>
        <p:spPr>
          <a:xfrm>
            <a:off x="8949255" y="2650995"/>
            <a:ext cx="2430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Black" panose="020B0A04020102020204" pitchFamily="34" charset="0"/>
                <a:cs typeface="Arial" panose="020B0604020202020204" pitchFamily="34" charset="0"/>
              </a:rPr>
              <a:t>Выберите ближайшее учреждение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507E6B5D-64FE-5040-A6F5-468FD56A6E16}"/>
              </a:ext>
            </a:extLst>
          </p:cNvPr>
          <p:cNvSpPr/>
          <p:nvPr/>
        </p:nvSpPr>
        <p:spPr>
          <a:xfrm>
            <a:off x="1835856" y="2668219"/>
            <a:ext cx="762000" cy="7302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AFF7729-7842-0940-98BB-DEB10C65284C}"/>
              </a:ext>
            </a:extLst>
          </p:cNvPr>
          <p:cNvSpPr txBox="1"/>
          <p:nvPr/>
        </p:nvSpPr>
        <p:spPr>
          <a:xfrm>
            <a:off x="1988258" y="2771721"/>
            <a:ext cx="461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  <a:endParaRPr lang="ru-RU" sz="28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507E6B5D-64FE-5040-A6F5-468FD56A6E16}"/>
              </a:ext>
            </a:extLst>
          </p:cNvPr>
          <p:cNvSpPr/>
          <p:nvPr/>
        </p:nvSpPr>
        <p:spPr>
          <a:xfrm>
            <a:off x="4905117" y="2652523"/>
            <a:ext cx="762000" cy="7302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941F554-9F23-FA44-92C9-97972D2BD8BD}"/>
              </a:ext>
            </a:extLst>
          </p:cNvPr>
          <p:cNvSpPr txBox="1"/>
          <p:nvPr/>
        </p:nvSpPr>
        <p:spPr>
          <a:xfrm>
            <a:off x="5070883" y="2756025"/>
            <a:ext cx="430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  <a:endParaRPr lang="ru-RU" sz="28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507E6B5D-64FE-5040-A6F5-468FD56A6E16}"/>
              </a:ext>
            </a:extLst>
          </p:cNvPr>
          <p:cNvSpPr/>
          <p:nvPr/>
        </p:nvSpPr>
        <p:spPr>
          <a:xfrm>
            <a:off x="7996916" y="2655343"/>
            <a:ext cx="762000" cy="7302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941F554-9F23-FA44-92C9-97972D2BD8BD}"/>
              </a:ext>
            </a:extLst>
          </p:cNvPr>
          <p:cNvSpPr txBox="1"/>
          <p:nvPr/>
        </p:nvSpPr>
        <p:spPr>
          <a:xfrm>
            <a:off x="8166883" y="2789845"/>
            <a:ext cx="410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  <a:endParaRPr lang="ru-RU" sz="28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22" name="Изображение 1" descr="02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70" t="31089" r="8916"/>
          <a:stretch/>
        </p:blipFill>
        <p:spPr>
          <a:xfrm>
            <a:off x="7906386" y="3747684"/>
            <a:ext cx="1809958" cy="311639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87743FE-BE66-244F-BEE3-027F84F371AE}"/>
              </a:ext>
            </a:extLst>
          </p:cNvPr>
          <p:cNvSpPr txBox="1"/>
          <p:nvPr/>
        </p:nvSpPr>
        <p:spPr>
          <a:xfrm>
            <a:off x="11785294" y="649132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Изображение 1" descr="02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9" t="31089" r="65110"/>
          <a:stretch/>
        </p:blipFill>
        <p:spPr>
          <a:xfrm>
            <a:off x="1727565" y="3754379"/>
            <a:ext cx="1832812" cy="3112622"/>
          </a:xfrm>
          <a:prstGeom prst="rect">
            <a:avLst/>
          </a:prstGeom>
        </p:spPr>
      </p:pic>
      <p:pic>
        <p:nvPicPr>
          <p:cNvPr id="24" name="Изображение 1" descr="02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1" t="31089" r="37390"/>
          <a:stretch/>
        </p:blipFill>
        <p:spPr>
          <a:xfrm>
            <a:off x="4795822" y="3742103"/>
            <a:ext cx="1820800" cy="312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3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F86D250-A39F-BD4A-B808-922CAA19D6B4}"/>
              </a:ext>
            </a:extLst>
          </p:cNvPr>
          <p:cNvSpPr/>
          <p:nvPr/>
        </p:nvSpPr>
        <p:spPr>
          <a:xfrm>
            <a:off x="-1" y="2451329"/>
            <a:ext cx="8827130" cy="22177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48CBDD8-4BDF-4541-A553-F3E83E397D25}"/>
              </a:ext>
            </a:extLst>
          </p:cNvPr>
          <p:cNvSpPr/>
          <p:nvPr/>
        </p:nvSpPr>
        <p:spPr>
          <a:xfrm>
            <a:off x="0" y="-44825"/>
            <a:ext cx="12192000" cy="21515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68E7C21-95FC-E742-A7E8-A2A772EF7F92}"/>
              </a:ext>
            </a:extLst>
          </p:cNvPr>
          <p:cNvSpPr/>
          <p:nvPr/>
        </p:nvSpPr>
        <p:spPr>
          <a:xfrm>
            <a:off x="188976" y="-44825"/>
            <a:ext cx="1373193" cy="3406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4A0A4E4-2C30-2341-B201-EAF5CB4E2A22}"/>
              </a:ext>
            </a:extLst>
          </p:cNvPr>
          <p:cNvSpPr txBox="1"/>
          <p:nvPr/>
        </p:nvSpPr>
        <p:spPr>
          <a:xfrm>
            <a:off x="240432" y="-62393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112</a:t>
            </a:r>
            <a:r>
              <a:rPr lang="ru-RU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МО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FC6211D7-DFBE-EF46-B40D-0D6CA36B3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91" y="408644"/>
            <a:ext cx="7732062" cy="1325563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ПОИСК БЛИЖАЙШИХ УЧРЕЖДЕНИЙ</a:t>
            </a:r>
            <a:endParaRPr lang="ru-RU" sz="2400" b="1" dirty="0">
              <a:solidFill>
                <a:srgbClr val="FF00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A87A244-170B-E149-B4A4-F482AE89B707}"/>
              </a:ext>
            </a:extLst>
          </p:cNvPr>
          <p:cNvSpPr txBox="1"/>
          <p:nvPr/>
        </p:nvSpPr>
        <p:spPr>
          <a:xfrm>
            <a:off x="103223" y="3151084"/>
            <a:ext cx="5977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Карточка учреждений содержит информацию с адресом, телефоном и временем работы.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Изображение 1" descr="02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7" t="9341" r="6846" b="9813"/>
          <a:stretch/>
        </p:blipFill>
        <p:spPr>
          <a:xfrm>
            <a:off x="9260600" y="1309065"/>
            <a:ext cx="2454583" cy="4938041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507E6B5D-64FE-5040-A6F5-468FD56A6E16}"/>
              </a:ext>
            </a:extLst>
          </p:cNvPr>
          <p:cNvSpPr/>
          <p:nvPr/>
        </p:nvSpPr>
        <p:spPr>
          <a:xfrm>
            <a:off x="4006151" y="4267439"/>
            <a:ext cx="914400" cy="914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8DEF2E29-87FA-8E43-B1B0-53531D94112B}"/>
              </a:ext>
            </a:extLst>
          </p:cNvPr>
          <p:cNvSpPr/>
          <p:nvPr/>
        </p:nvSpPr>
        <p:spPr>
          <a:xfrm>
            <a:off x="5603457" y="4267439"/>
            <a:ext cx="914400" cy="914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8B7B7878-1435-CA4E-BF86-64B330BF5E1C}"/>
              </a:ext>
            </a:extLst>
          </p:cNvPr>
          <p:cNvSpPr/>
          <p:nvPr/>
        </p:nvSpPr>
        <p:spPr>
          <a:xfrm>
            <a:off x="7177614" y="4267440"/>
            <a:ext cx="914400" cy="914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01" y="4488506"/>
            <a:ext cx="495300" cy="4953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007" y="4476989"/>
            <a:ext cx="495300" cy="4953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164" y="4476989"/>
            <a:ext cx="495300" cy="4953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87743FE-BE66-244F-BEE3-027F84F371AE}"/>
              </a:ext>
            </a:extLst>
          </p:cNvPr>
          <p:cNvSpPr txBox="1"/>
          <p:nvPr/>
        </p:nvSpPr>
        <p:spPr>
          <a:xfrm>
            <a:off x="11785294" y="649132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78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7528"/>
            <a:ext cx="7648575" cy="258127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8BF1E56-86E3-674B-AEDA-295F3A1F2383}"/>
              </a:ext>
            </a:extLst>
          </p:cNvPr>
          <p:cNvSpPr/>
          <p:nvPr/>
        </p:nvSpPr>
        <p:spPr>
          <a:xfrm>
            <a:off x="0" y="-44825"/>
            <a:ext cx="12192000" cy="21515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2FCDA2E4-64B4-864D-BA37-F36A4705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91" y="408644"/>
            <a:ext cx="7732062" cy="1325563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ОТСЛЕЖИВАНИЕ СКОРОЙ МЕДИЦИНСКОЙ ПОМОЩИ</a:t>
            </a:r>
            <a:endParaRPr lang="ru-RU" sz="2400" b="1" dirty="0">
              <a:solidFill>
                <a:srgbClr val="FF00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2319E84A-65A1-7142-872C-3784F601968A}"/>
              </a:ext>
            </a:extLst>
          </p:cNvPr>
          <p:cNvSpPr/>
          <p:nvPr/>
        </p:nvSpPr>
        <p:spPr>
          <a:xfrm>
            <a:off x="188976" y="-44825"/>
            <a:ext cx="1373193" cy="3406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DBB424A-36A4-8A44-ADAA-2E097DEC10E9}"/>
              </a:ext>
            </a:extLst>
          </p:cNvPr>
          <p:cNvSpPr txBox="1"/>
          <p:nvPr/>
        </p:nvSpPr>
        <p:spPr>
          <a:xfrm>
            <a:off x="240432" y="-62393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112</a:t>
            </a:r>
            <a:r>
              <a:rPr lang="ru-RU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МО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87743FE-BE66-244F-BEE3-027F84F371AE}"/>
              </a:ext>
            </a:extLst>
          </p:cNvPr>
          <p:cNvSpPr txBox="1"/>
          <p:nvPr/>
        </p:nvSpPr>
        <p:spPr>
          <a:xfrm>
            <a:off x="11785294" y="649132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D74F455-3BE8-AC41-8FE4-C8FF027811EC}"/>
              </a:ext>
            </a:extLst>
          </p:cNvPr>
          <p:cNvSpPr txBox="1"/>
          <p:nvPr/>
        </p:nvSpPr>
        <p:spPr>
          <a:xfrm>
            <a:off x="383206" y="1571626"/>
            <a:ext cx="58921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Для определения местонахождения скорой помощи введите номер телефона, с которого был произведен вызов.</a:t>
            </a:r>
          </a:p>
          <a:p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Наблюдайте за изменением координат скорой медицинской помощи на карте в онлайн-режиме.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54" y="1687766"/>
            <a:ext cx="2311428" cy="43442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583" y="1566694"/>
            <a:ext cx="2283309" cy="442248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23346" y="2573970"/>
            <a:ext cx="495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18878" r="20698" b="40066"/>
          <a:stretch/>
        </p:blipFill>
        <p:spPr>
          <a:xfrm>
            <a:off x="4988770" y="3150619"/>
            <a:ext cx="2001348" cy="221501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8" t="20990" r="19019" b="40726"/>
          <a:stretch/>
        </p:blipFill>
        <p:spPr>
          <a:xfrm>
            <a:off x="2784155" y="3159661"/>
            <a:ext cx="2184457" cy="221501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6" t="23057" r="19049" b="32440"/>
          <a:stretch/>
        </p:blipFill>
        <p:spPr>
          <a:xfrm>
            <a:off x="9405400" y="3392488"/>
            <a:ext cx="2085472" cy="242939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5" t="21145" r="19707" b="34423"/>
          <a:stretch/>
        </p:blipFill>
        <p:spPr>
          <a:xfrm>
            <a:off x="7098502" y="3376943"/>
            <a:ext cx="2137798" cy="248970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8" t="20224" r="17224" b="26733"/>
          <a:stretch/>
        </p:blipFill>
        <p:spPr>
          <a:xfrm>
            <a:off x="751434" y="3374683"/>
            <a:ext cx="1937439" cy="2478782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99A469AC-E5D3-8348-A005-87349F1DCFE0}"/>
              </a:ext>
            </a:extLst>
          </p:cNvPr>
          <p:cNvSpPr/>
          <p:nvPr/>
        </p:nvSpPr>
        <p:spPr>
          <a:xfrm>
            <a:off x="935" y="5377758"/>
            <a:ext cx="12192001" cy="14828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0C9CBF0E-7374-E148-9ADC-6C42E8C25092}"/>
              </a:ext>
            </a:extLst>
          </p:cNvPr>
          <p:cNvSpPr/>
          <p:nvPr/>
        </p:nvSpPr>
        <p:spPr>
          <a:xfrm>
            <a:off x="1" y="-74957"/>
            <a:ext cx="12197782" cy="346744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080945" y="2737019"/>
            <a:ext cx="18061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Вызови 112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DA36455-C90B-0E49-BF76-7D8CC6F88AC3}"/>
              </a:ext>
            </a:extLst>
          </p:cNvPr>
          <p:cNvSpPr txBox="1"/>
          <p:nvPr/>
        </p:nvSpPr>
        <p:spPr>
          <a:xfrm>
            <a:off x="11866771" y="649132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09633" y="2563534"/>
            <a:ext cx="15708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Помоги ближнему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573547" y="2563534"/>
            <a:ext cx="11143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Будь в курсе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616310" y="2585937"/>
            <a:ext cx="1301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Найди помощь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773419" y="2563534"/>
            <a:ext cx="15886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Действуй правильно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411" y="2813544"/>
            <a:ext cx="291848" cy="29184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285" y="2819654"/>
            <a:ext cx="277412" cy="27741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778" y="2810336"/>
            <a:ext cx="270940" cy="27094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98" y="2831918"/>
            <a:ext cx="249358" cy="24935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831" y="2792698"/>
            <a:ext cx="312694" cy="312694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9B6EAB69-EB07-0C44-BC38-B4D699F4D78F}"/>
              </a:ext>
            </a:extLst>
          </p:cNvPr>
          <p:cNvSpPr/>
          <p:nvPr/>
        </p:nvSpPr>
        <p:spPr>
          <a:xfrm>
            <a:off x="-8118" y="152224"/>
            <a:ext cx="12210105" cy="1740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48337EF1-6038-1C41-9EC0-E22C64C6AF9B}"/>
              </a:ext>
            </a:extLst>
          </p:cNvPr>
          <p:cNvSpPr txBox="1">
            <a:spLocks/>
          </p:cNvSpPr>
          <p:nvPr/>
        </p:nvSpPr>
        <p:spPr>
          <a:xfrm>
            <a:off x="103091" y="408644"/>
            <a:ext cx="77320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112 </a:t>
            </a:r>
            <a:r>
              <a:rPr lang="ru-RU" sz="2400" b="1" dirty="0" smtClean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- ЕДИНЫЙ </a:t>
            </a:r>
            <a:r>
              <a:rPr lang="ru-RU" sz="24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НОМЕР </a:t>
            </a:r>
            <a:r>
              <a:rPr lang="ru-RU" sz="2400" b="1" dirty="0" smtClean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ВЫЗОВА </a:t>
            </a:r>
            <a:r>
              <a:rPr lang="ru-RU" sz="24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ЭКСТРЕННЫХ </a:t>
            </a:r>
            <a:r>
              <a:rPr lang="ru-RU" sz="2400" b="1" dirty="0" smtClean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ОПЕРАТИВНЫХ СЛУЖБ</a:t>
            </a:r>
            <a:endParaRPr lang="ru-RU" sz="2400" b="1" dirty="0">
              <a:solidFill>
                <a:srgbClr val="FF00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D0BDEEF8-DF84-C643-B988-D5C30B0FA61D}"/>
              </a:ext>
            </a:extLst>
          </p:cNvPr>
          <p:cNvSpPr/>
          <p:nvPr/>
        </p:nvSpPr>
        <p:spPr>
          <a:xfrm>
            <a:off x="0" y="-62931"/>
            <a:ext cx="12192000" cy="21515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932255BC-7300-2A40-BBB6-C17B8109EBDB}"/>
              </a:ext>
            </a:extLst>
          </p:cNvPr>
          <p:cNvSpPr/>
          <p:nvPr/>
        </p:nvSpPr>
        <p:spPr>
          <a:xfrm>
            <a:off x="188976" y="-44825"/>
            <a:ext cx="1373193" cy="3406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B1314E5-E94F-274A-9AD1-4808748EDEDE}"/>
              </a:ext>
            </a:extLst>
          </p:cNvPr>
          <p:cNvSpPr txBox="1"/>
          <p:nvPr/>
        </p:nvSpPr>
        <p:spPr>
          <a:xfrm>
            <a:off x="240432" y="-62393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112</a:t>
            </a:r>
            <a:r>
              <a:rPr lang="ru-RU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МО</a:t>
            </a:r>
          </a:p>
        </p:txBody>
      </p:sp>
    </p:spTree>
    <p:extLst>
      <p:ext uri="{BB962C8B-B14F-4D97-AF65-F5344CB8AC3E}">
        <p14:creationId xmlns:p14="http://schemas.microsoft.com/office/powerpoint/2010/main" val="106116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" y="1519238"/>
            <a:ext cx="4399904" cy="5338762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99A469AC-E5D3-8348-A005-87349F1DCFE0}"/>
              </a:ext>
            </a:extLst>
          </p:cNvPr>
          <p:cNvSpPr/>
          <p:nvPr/>
        </p:nvSpPr>
        <p:spPr>
          <a:xfrm>
            <a:off x="935" y="599372"/>
            <a:ext cx="12192001" cy="9188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8BF1E56-86E3-674B-AEDA-295F3A1F2383}"/>
              </a:ext>
            </a:extLst>
          </p:cNvPr>
          <p:cNvSpPr/>
          <p:nvPr/>
        </p:nvSpPr>
        <p:spPr>
          <a:xfrm>
            <a:off x="0" y="-44825"/>
            <a:ext cx="12192000" cy="21515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2FCDA2E4-64B4-864D-BA37-F36A4705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91" y="408644"/>
            <a:ext cx="7732062" cy="1325563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ЛЕНТА НОВОСТЕЙ</a:t>
            </a:r>
            <a:endParaRPr lang="ru-RU" sz="2400" b="1" dirty="0">
              <a:solidFill>
                <a:srgbClr val="FF00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2319E84A-65A1-7142-872C-3784F601968A}"/>
              </a:ext>
            </a:extLst>
          </p:cNvPr>
          <p:cNvSpPr/>
          <p:nvPr/>
        </p:nvSpPr>
        <p:spPr>
          <a:xfrm>
            <a:off x="188976" y="-44825"/>
            <a:ext cx="1373193" cy="3406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DBB424A-36A4-8A44-ADAA-2E097DEC10E9}"/>
              </a:ext>
            </a:extLst>
          </p:cNvPr>
          <p:cNvSpPr txBox="1"/>
          <p:nvPr/>
        </p:nvSpPr>
        <p:spPr>
          <a:xfrm>
            <a:off x="240432" y="-62393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112</a:t>
            </a:r>
            <a:r>
              <a:rPr lang="ru-RU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МО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87743FE-BE66-244F-BEE3-027F84F371AE}"/>
              </a:ext>
            </a:extLst>
          </p:cNvPr>
          <p:cNvSpPr txBox="1"/>
          <p:nvPr/>
        </p:nvSpPr>
        <p:spPr>
          <a:xfrm>
            <a:off x="11785294" y="649132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D74F455-3BE8-AC41-8FE4-C8FF027811EC}"/>
              </a:ext>
            </a:extLst>
          </p:cNvPr>
          <p:cNvSpPr txBox="1"/>
          <p:nvPr/>
        </p:nvSpPr>
        <p:spPr>
          <a:xfrm>
            <a:off x="5589585" y="2139908"/>
            <a:ext cx="58921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Следите за лентой новостей и происшествиями мобильном приложении 112.</a:t>
            </a:r>
          </a:p>
          <a:p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Новости:</a:t>
            </a:r>
          </a:p>
          <a:p>
            <a:pPr marL="342900" indent="-342900">
              <a:buAutoNum type="arabicPeriod"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 отключении электричества, водоснабжения;</a:t>
            </a:r>
          </a:p>
          <a:p>
            <a:pPr marL="342900" indent="-342900">
              <a:buAutoNum type="arabicPeriod"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 ремонтных работах;</a:t>
            </a:r>
          </a:p>
          <a:p>
            <a:pPr marL="342900" indent="-342900">
              <a:buAutoNum type="arabicPeriod"/>
            </a:pP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Оповещения экстренных оперативных служб:</a:t>
            </a:r>
          </a:p>
          <a:p>
            <a:pPr marL="342900" indent="-342900">
              <a:buAutoNum type="arabicPeriod"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 критических изменениях погодных условий;</a:t>
            </a:r>
          </a:p>
          <a:p>
            <a:pPr marL="342900" indent="-342900">
              <a:buAutoNum type="arabicPeriod"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1600" b="1" smtClean="0">
                <a:latin typeface="Arial" panose="020B0604020202020204" pitchFamily="34" charset="0"/>
                <a:cs typeface="Arial" panose="020B0604020202020204" pitchFamily="34" charset="0"/>
              </a:rPr>
              <a:t>проводимых мероприятиях.</a:t>
            </a: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292" y="2238254"/>
            <a:ext cx="495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7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48CBDD8-4BDF-4541-A553-F3E83E397D25}"/>
              </a:ext>
            </a:extLst>
          </p:cNvPr>
          <p:cNvSpPr/>
          <p:nvPr/>
        </p:nvSpPr>
        <p:spPr>
          <a:xfrm>
            <a:off x="0" y="-44825"/>
            <a:ext cx="12192000" cy="21515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68E7C21-95FC-E742-A7E8-A2A772EF7F92}"/>
              </a:ext>
            </a:extLst>
          </p:cNvPr>
          <p:cNvSpPr/>
          <p:nvPr/>
        </p:nvSpPr>
        <p:spPr>
          <a:xfrm>
            <a:off x="188976" y="-44825"/>
            <a:ext cx="1373193" cy="3406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4A0A4E4-2C30-2341-B201-EAF5CB4E2A22}"/>
              </a:ext>
            </a:extLst>
          </p:cNvPr>
          <p:cNvSpPr txBox="1"/>
          <p:nvPr/>
        </p:nvSpPr>
        <p:spPr>
          <a:xfrm>
            <a:off x="240432" y="-62393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112</a:t>
            </a:r>
            <a:r>
              <a:rPr lang="ru-RU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МО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FC6211D7-DFBE-EF46-B40D-0D6CA36B3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91" y="408644"/>
            <a:ext cx="7732062" cy="1325563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ДОПОЛНИТЕЛЬНАЯ ИНФОРМАЦИЯ</a:t>
            </a:r>
            <a:endParaRPr lang="ru-RU" sz="2400" b="1" dirty="0">
              <a:solidFill>
                <a:srgbClr val="FF00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2" name="Изображение 1" descr="02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7" t="6504" r="3891" b="6504"/>
          <a:stretch/>
        </p:blipFill>
        <p:spPr>
          <a:xfrm>
            <a:off x="6627137" y="1259038"/>
            <a:ext cx="5115588" cy="45253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D563103-517F-9E43-8AB4-4B63635707BC}"/>
              </a:ext>
            </a:extLst>
          </p:cNvPr>
          <p:cNvSpPr txBox="1"/>
          <p:nvPr/>
        </p:nvSpPr>
        <p:spPr>
          <a:xfrm>
            <a:off x="143615" y="2098187"/>
            <a:ext cx="565430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	Приложение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бесплатно и доступно для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	скачивания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 Store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Google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Play.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	Телефон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доверия «Системы-112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8-800-350-1-112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	Электронная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почта ГКУ МО «Центр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112»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tsentr.112@mail.ru</a:t>
            </a:r>
          </a:p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	Официальный сайт</a:t>
            </a:r>
          </a:p>
          <a:p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://112mo.ru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Изображение 1" descr="02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" t="50000" r="81901" b="35816"/>
          <a:stretch/>
        </p:blipFill>
        <p:spPr>
          <a:xfrm>
            <a:off x="2014912" y="2830708"/>
            <a:ext cx="1606475" cy="10477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84" y="4072628"/>
            <a:ext cx="495300" cy="4953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84" y="4931908"/>
            <a:ext cx="495300" cy="4953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21" y="5731407"/>
            <a:ext cx="495300" cy="4953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06" y="2139984"/>
            <a:ext cx="560215" cy="5602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87743FE-BE66-244F-BEE3-027F84F371AE}"/>
              </a:ext>
            </a:extLst>
          </p:cNvPr>
          <p:cNvSpPr txBox="1"/>
          <p:nvPr/>
        </p:nvSpPr>
        <p:spPr>
          <a:xfrm>
            <a:off x="11785294" y="649132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F452D4D-FD18-9442-911C-EB47591FE8DF}"/>
              </a:ext>
            </a:extLst>
          </p:cNvPr>
          <p:cNvSpPr txBox="1"/>
          <p:nvPr/>
        </p:nvSpPr>
        <p:spPr>
          <a:xfrm>
            <a:off x="9214863" y="5784367"/>
            <a:ext cx="22222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play.google.com/store/apps/details?id=ru.mosreg.mo112</a:t>
            </a: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F452D4D-FD18-9442-911C-EB47591FE8DF}"/>
              </a:ext>
            </a:extLst>
          </p:cNvPr>
          <p:cNvSpPr txBox="1"/>
          <p:nvPr/>
        </p:nvSpPr>
        <p:spPr>
          <a:xfrm>
            <a:off x="6687001" y="5784366"/>
            <a:ext cx="22222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https://apps.apple.com/ru/app/112-%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D0%BC%D0%BE/id1230002615</a:t>
            </a: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73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D515DC4-E121-EA49-B158-A5C4CD21E3D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B3FF24B-9130-D14E-91A5-863AA05736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692"/>
          <a:stretch/>
        </p:blipFill>
        <p:spPr>
          <a:xfrm>
            <a:off x="0" y="2515936"/>
            <a:ext cx="9525000" cy="433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16D45729-55D7-324D-9F75-B7824C89991C}"/>
              </a:ext>
            </a:extLst>
          </p:cNvPr>
          <p:cNvSpPr/>
          <p:nvPr/>
        </p:nvSpPr>
        <p:spPr>
          <a:xfrm>
            <a:off x="3272" y="0"/>
            <a:ext cx="2341576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329E495E-D7C3-8D47-ABEB-C30AB20C666E}"/>
              </a:ext>
            </a:extLst>
          </p:cNvPr>
          <p:cNvSpPr/>
          <p:nvPr/>
        </p:nvSpPr>
        <p:spPr>
          <a:xfrm>
            <a:off x="0" y="-44825"/>
            <a:ext cx="12192000" cy="21515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42ABC57A-DE97-464B-88E6-959FC9AF2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91" y="408644"/>
            <a:ext cx="7732062" cy="1325563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ЦЕЛЕВАЯ АУДИТОРИЯ</a:t>
            </a:r>
            <a:endParaRPr lang="ru-RU" sz="2400" b="1" dirty="0">
              <a:solidFill>
                <a:srgbClr val="FF00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214EB15D-583B-084E-9B28-002BBC8819A9}"/>
              </a:ext>
            </a:extLst>
          </p:cNvPr>
          <p:cNvSpPr/>
          <p:nvPr/>
        </p:nvSpPr>
        <p:spPr>
          <a:xfrm>
            <a:off x="1805943" y="1556069"/>
            <a:ext cx="914400" cy="914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1C942C5-52EE-F946-B2FF-63A1A72A2094}"/>
              </a:ext>
            </a:extLst>
          </p:cNvPr>
          <p:cNvSpPr/>
          <p:nvPr/>
        </p:nvSpPr>
        <p:spPr>
          <a:xfrm>
            <a:off x="1836423" y="3657601"/>
            <a:ext cx="914400" cy="914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FBAE4D37-A871-464A-BCD8-BBC24F992CD7}"/>
              </a:ext>
            </a:extLst>
          </p:cNvPr>
          <p:cNvSpPr/>
          <p:nvPr/>
        </p:nvSpPr>
        <p:spPr>
          <a:xfrm>
            <a:off x="1816103" y="2620874"/>
            <a:ext cx="914400" cy="914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F452D4D-FD18-9442-911C-EB47591FE8DF}"/>
              </a:ext>
            </a:extLst>
          </p:cNvPr>
          <p:cNvSpPr txBox="1"/>
          <p:nvPr/>
        </p:nvSpPr>
        <p:spPr>
          <a:xfrm>
            <a:off x="2875558" y="1488274"/>
            <a:ext cx="85227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Black" panose="020B0A04020102020204" pitchFamily="34" charset="0"/>
                <a:cs typeface="Arial" panose="020B0604020202020204" pitchFamily="34" charset="0"/>
              </a:rPr>
              <a:t>РОДИТЕЛИ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информирования о местоположении ребенка, области предполагаемого местонахождения (школа, спортзал, дом) и получении уведомления, если ребенок покинул заданную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область;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8CB2933-36B7-8A4F-BBEF-DF6D4C23CEA4}"/>
              </a:ext>
            </a:extLst>
          </p:cNvPr>
          <p:cNvSpPr txBox="1"/>
          <p:nvPr/>
        </p:nvSpPr>
        <p:spPr>
          <a:xfrm>
            <a:off x="2875559" y="4607287"/>
            <a:ext cx="85227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Black" panose="020B0A04020102020204" pitchFamily="34" charset="0"/>
                <a:cs typeface="Arial" panose="020B0604020202020204" pitchFamily="34" charset="0"/>
              </a:rPr>
              <a:t>УЧИТЕЛЯ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проведения презентации родителям на школьных часах, как в населенном пункте ребенок может быть под контролем родителей с помощью Мобильного приложения, а также как ребенку в случае экстренной ситуации самостоятельно вызвать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помощь;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7494667-E862-9F45-8FC7-76FB3A0472C1}"/>
              </a:ext>
            </a:extLst>
          </p:cNvPr>
          <p:cNvSpPr txBox="1"/>
          <p:nvPr/>
        </p:nvSpPr>
        <p:spPr>
          <a:xfrm>
            <a:off x="2865399" y="5640507"/>
            <a:ext cx="7066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Black" panose="020B0A04020102020204" pitchFamily="34" charset="0"/>
                <a:cs typeface="Arial" panose="020B0604020202020204" pitchFamily="34" charset="0"/>
              </a:rPr>
              <a:t>ВОДИТЕЛИ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помощи при дорожно-транспортных происшествиях на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дороге.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B554DF55-EA3B-2249-864A-96E2B5C43B89}"/>
              </a:ext>
            </a:extLst>
          </p:cNvPr>
          <p:cNvSpPr/>
          <p:nvPr/>
        </p:nvSpPr>
        <p:spPr>
          <a:xfrm>
            <a:off x="188976" y="-44825"/>
            <a:ext cx="1373193" cy="3406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3C5B202-C58F-1547-9788-86CA5102A7F3}"/>
              </a:ext>
            </a:extLst>
          </p:cNvPr>
          <p:cNvSpPr txBox="1"/>
          <p:nvPr/>
        </p:nvSpPr>
        <p:spPr>
          <a:xfrm>
            <a:off x="240432" y="-62393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112</a:t>
            </a:r>
            <a:r>
              <a:rPr lang="ru-RU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МО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61C942C5-52EE-F946-B2FF-63A1A72A2094}"/>
              </a:ext>
            </a:extLst>
          </p:cNvPr>
          <p:cNvSpPr/>
          <p:nvPr/>
        </p:nvSpPr>
        <p:spPr>
          <a:xfrm>
            <a:off x="1836423" y="4689021"/>
            <a:ext cx="914400" cy="914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61C942C5-52EE-F946-B2FF-63A1A72A2094}"/>
              </a:ext>
            </a:extLst>
          </p:cNvPr>
          <p:cNvSpPr/>
          <p:nvPr/>
        </p:nvSpPr>
        <p:spPr>
          <a:xfrm>
            <a:off x="1836423" y="5721110"/>
            <a:ext cx="914400" cy="914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376" y="5930660"/>
            <a:ext cx="495300" cy="4953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69" y="4913966"/>
            <a:ext cx="515102" cy="5151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296" y="3885242"/>
            <a:ext cx="495300" cy="4953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296" y="1801801"/>
            <a:ext cx="495300" cy="4953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973" y="2848025"/>
            <a:ext cx="495300" cy="4953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F452D4D-FD18-9442-911C-EB47591FE8DF}"/>
              </a:ext>
            </a:extLst>
          </p:cNvPr>
          <p:cNvSpPr txBox="1"/>
          <p:nvPr/>
        </p:nvSpPr>
        <p:spPr>
          <a:xfrm>
            <a:off x="2875559" y="2536071"/>
            <a:ext cx="4629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Black" panose="020B0A04020102020204" pitchFamily="34" charset="0"/>
                <a:cs typeface="Arial" panose="020B0604020202020204" pitchFamily="34" charset="0"/>
              </a:rPr>
              <a:t>ДЕТИ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помощи в экстренной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ситуации;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F452D4D-FD18-9442-911C-EB47591FE8DF}"/>
              </a:ext>
            </a:extLst>
          </p:cNvPr>
          <p:cNvSpPr txBox="1"/>
          <p:nvPr/>
        </p:nvSpPr>
        <p:spPr>
          <a:xfrm>
            <a:off x="2875559" y="3578939"/>
            <a:ext cx="4629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Black" panose="020B0A04020102020204" pitchFamily="34" charset="0"/>
                <a:cs typeface="Arial" panose="020B0604020202020204" pitchFamily="34" charset="0"/>
              </a:rPr>
              <a:t>ПЕНСИОНЕРЫ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срочного вызова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112;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DA36455-C90B-0E49-BF76-7D8CC6F88AC3}"/>
              </a:ext>
            </a:extLst>
          </p:cNvPr>
          <p:cNvSpPr txBox="1"/>
          <p:nvPr/>
        </p:nvSpPr>
        <p:spPr>
          <a:xfrm>
            <a:off x="11866771" y="649132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2071688" y="4916411"/>
            <a:ext cx="397896" cy="281858"/>
          </a:xfrm>
          <a:custGeom>
            <a:avLst/>
            <a:gdLst>
              <a:gd name="connsiteX0" fmla="*/ 19050 w 385762"/>
              <a:gd name="connsiteY0" fmla="*/ 254794 h 254794"/>
              <a:gd name="connsiteX1" fmla="*/ 0 w 385762"/>
              <a:gd name="connsiteY1" fmla="*/ 183356 h 254794"/>
              <a:gd name="connsiteX2" fmla="*/ 0 w 385762"/>
              <a:gd name="connsiteY2" fmla="*/ 150019 h 254794"/>
              <a:gd name="connsiteX3" fmla="*/ 7143 w 385762"/>
              <a:gd name="connsiteY3" fmla="*/ 111919 h 254794"/>
              <a:gd name="connsiteX4" fmla="*/ 33337 w 385762"/>
              <a:gd name="connsiteY4" fmla="*/ 64294 h 254794"/>
              <a:gd name="connsiteX5" fmla="*/ 83343 w 385762"/>
              <a:gd name="connsiteY5" fmla="*/ 26194 h 254794"/>
              <a:gd name="connsiteX6" fmla="*/ 204787 w 385762"/>
              <a:gd name="connsiteY6" fmla="*/ 0 h 254794"/>
              <a:gd name="connsiteX7" fmla="*/ 250031 w 385762"/>
              <a:gd name="connsiteY7" fmla="*/ 11906 h 254794"/>
              <a:gd name="connsiteX8" fmla="*/ 292893 w 385762"/>
              <a:gd name="connsiteY8" fmla="*/ 42863 h 254794"/>
              <a:gd name="connsiteX9" fmla="*/ 302418 w 385762"/>
              <a:gd name="connsiteY9" fmla="*/ 57150 h 254794"/>
              <a:gd name="connsiteX10" fmla="*/ 350043 w 385762"/>
              <a:gd name="connsiteY10" fmla="*/ 76200 h 254794"/>
              <a:gd name="connsiteX11" fmla="*/ 383381 w 385762"/>
              <a:gd name="connsiteY11" fmla="*/ 140494 h 254794"/>
              <a:gd name="connsiteX12" fmla="*/ 385762 w 385762"/>
              <a:gd name="connsiteY12" fmla="*/ 200025 h 254794"/>
              <a:gd name="connsiteX13" fmla="*/ 373856 w 385762"/>
              <a:gd name="connsiteY13" fmla="*/ 252413 h 254794"/>
              <a:gd name="connsiteX14" fmla="*/ 354806 w 385762"/>
              <a:gd name="connsiteY14" fmla="*/ 254794 h 254794"/>
              <a:gd name="connsiteX15" fmla="*/ 342900 w 385762"/>
              <a:gd name="connsiteY15" fmla="*/ 230981 h 254794"/>
              <a:gd name="connsiteX16" fmla="*/ 323850 w 385762"/>
              <a:gd name="connsiteY16" fmla="*/ 178594 h 254794"/>
              <a:gd name="connsiteX17" fmla="*/ 297656 w 385762"/>
              <a:gd name="connsiteY17" fmla="*/ 142875 h 254794"/>
              <a:gd name="connsiteX18" fmla="*/ 238125 w 385762"/>
              <a:gd name="connsiteY18" fmla="*/ 100013 h 254794"/>
              <a:gd name="connsiteX19" fmla="*/ 233362 w 385762"/>
              <a:gd name="connsiteY19" fmla="*/ 92869 h 254794"/>
              <a:gd name="connsiteX20" fmla="*/ 216693 w 385762"/>
              <a:gd name="connsiteY20" fmla="*/ 128588 h 254794"/>
              <a:gd name="connsiteX21" fmla="*/ 176212 w 385762"/>
              <a:gd name="connsiteY21" fmla="*/ 157163 h 254794"/>
              <a:gd name="connsiteX22" fmla="*/ 126206 w 385762"/>
              <a:gd name="connsiteY22" fmla="*/ 176213 h 254794"/>
              <a:gd name="connsiteX23" fmla="*/ 83343 w 385762"/>
              <a:gd name="connsiteY23" fmla="*/ 195263 h 254794"/>
              <a:gd name="connsiteX24" fmla="*/ 19050 w 385762"/>
              <a:gd name="connsiteY24" fmla="*/ 254794 h 25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85762" h="254794">
                <a:moveTo>
                  <a:pt x="19050" y="254794"/>
                </a:moveTo>
                <a:lnTo>
                  <a:pt x="0" y="183356"/>
                </a:lnTo>
                <a:lnTo>
                  <a:pt x="0" y="150019"/>
                </a:lnTo>
                <a:lnTo>
                  <a:pt x="7143" y="111919"/>
                </a:lnTo>
                <a:lnTo>
                  <a:pt x="33337" y="64294"/>
                </a:lnTo>
                <a:lnTo>
                  <a:pt x="83343" y="26194"/>
                </a:lnTo>
                <a:lnTo>
                  <a:pt x="204787" y="0"/>
                </a:lnTo>
                <a:lnTo>
                  <a:pt x="250031" y="11906"/>
                </a:lnTo>
                <a:lnTo>
                  <a:pt x="292893" y="42863"/>
                </a:lnTo>
                <a:lnTo>
                  <a:pt x="302418" y="57150"/>
                </a:lnTo>
                <a:lnTo>
                  <a:pt x="350043" y="76200"/>
                </a:lnTo>
                <a:lnTo>
                  <a:pt x="383381" y="140494"/>
                </a:lnTo>
                <a:cubicBezTo>
                  <a:pt x="384175" y="160338"/>
                  <a:pt x="384968" y="180181"/>
                  <a:pt x="385762" y="200025"/>
                </a:cubicBezTo>
                <a:lnTo>
                  <a:pt x="373856" y="252413"/>
                </a:lnTo>
                <a:lnTo>
                  <a:pt x="354806" y="254794"/>
                </a:lnTo>
                <a:lnTo>
                  <a:pt x="342900" y="230981"/>
                </a:lnTo>
                <a:lnTo>
                  <a:pt x="323850" y="178594"/>
                </a:lnTo>
                <a:lnTo>
                  <a:pt x="297656" y="142875"/>
                </a:lnTo>
                <a:lnTo>
                  <a:pt x="238125" y="100013"/>
                </a:lnTo>
                <a:lnTo>
                  <a:pt x="233362" y="92869"/>
                </a:lnTo>
                <a:lnTo>
                  <a:pt x="216693" y="128588"/>
                </a:lnTo>
                <a:lnTo>
                  <a:pt x="176212" y="157163"/>
                </a:lnTo>
                <a:lnTo>
                  <a:pt x="126206" y="176213"/>
                </a:lnTo>
                <a:lnTo>
                  <a:pt x="83343" y="195263"/>
                </a:lnTo>
                <a:lnTo>
                  <a:pt x="19050" y="25479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33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16D45729-55D7-324D-9F75-B7824C89991C}"/>
              </a:ext>
            </a:extLst>
          </p:cNvPr>
          <p:cNvSpPr/>
          <p:nvPr/>
        </p:nvSpPr>
        <p:spPr>
          <a:xfrm>
            <a:off x="9753600" y="0"/>
            <a:ext cx="2443336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337EF1-6038-1C41-9EC0-E22C64C6A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91" y="408644"/>
            <a:ext cx="7732062" cy="1325563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НАСТРОЙКИ В МОБИЛЬНОМ ПРИЛОЖЕНИИ ДЛЯ ОТСЛЕЖИВАНИЯ КОНТАКТА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D0BDEEF8-DF84-C643-B988-D5C30B0FA61D}"/>
              </a:ext>
            </a:extLst>
          </p:cNvPr>
          <p:cNvSpPr/>
          <p:nvPr/>
        </p:nvSpPr>
        <p:spPr>
          <a:xfrm>
            <a:off x="0" y="-44825"/>
            <a:ext cx="12192000" cy="21515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32255BC-7300-2A40-BBB6-C17B8109EBDB}"/>
              </a:ext>
            </a:extLst>
          </p:cNvPr>
          <p:cNvSpPr/>
          <p:nvPr/>
        </p:nvSpPr>
        <p:spPr>
          <a:xfrm>
            <a:off x="188976" y="-44825"/>
            <a:ext cx="1373193" cy="3406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B1314E5-E94F-274A-9AD1-4808748EDEDE}"/>
              </a:ext>
            </a:extLst>
          </p:cNvPr>
          <p:cNvSpPr txBox="1"/>
          <p:nvPr/>
        </p:nvSpPr>
        <p:spPr>
          <a:xfrm>
            <a:off x="240432" y="-62393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112</a:t>
            </a:r>
            <a:r>
              <a:rPr lang="ru-RU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МО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DB360DD-A905-0945-B6E1-04F0DE92F933}"/>
              </a:ext>
            </a:extLst>
          </p:cNvPr>
          <p:cNvSpPr txBox="1"/>
          <p:nvPr/>
        </p:nvSpPr>
        <p:spPr>
          <a:xfrm>
            <a:off x="98884" y="1582269"/>
            <a:ext cx="5381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Arial Black" panose="020B0604020202020204" pitchFamily="34" charset="0"/>
                <a:cs typeface="Arial Black" panose="020B0604020202020204" pitchFamily="34" charset="0"/>
              </a:rPr>
              <a:t>Чтобы отследить местоположение контакта: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88EDC21-0E21-FD47-BD4D-59DAAE4E83E8}"/>
              </a:ext>
            </a:extLst>
          </p:cNvPr>
          <p:cNvSpPr txBox="1"/>
          <p:nvPr/>
        </p:nvSpPr>
        <p:spPr>
          <a:xfrm>
            <a:off x="379345" y="4187023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  <a:endParaRPr lang="ru-RU" sz="4000" b="1" dirty="0">
              <a:solidFill>
                <a:srgbClr val="FF00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4BD1340-BA05-B145-9EB3-554F4258C2ED}"/>
              </a:ext>
            </a:extLst>
          </p:cNvPr>
          <p:cNvSpPr txBox="1"/>
          <p:nvPr/>
        </p:nvSpPr>
        <p:spPr>
          <a:xfrm>
            <a:off x="1130347" y="2000961"/>
            <a:ext cx="35966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Скачайте и установите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Приложение 112 МО на мобильные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Устройства Родителя и Ребенка.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038672B-859C-5C45-B1E5-28509E088DCC}"/>
              </a:ext>
            </a:extLst>
          </p:cNvPr>
          <p:cNvSpPr txBox="1"/>
          <p:nvPr/>
        </p:nvSpPr>
        <p:spPr>
          <a:xfrm>
            <a:off x="1129630" y="4161237"/>
            <a:ext cx="355494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 запуске приложение 112 МО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Запросит разрешение на доступ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 мобильному устройству</a:t>
            </a: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Разрешите приложению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передачу данных по сети Интернет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(3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G/4G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Wi-Fi)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Доступ к Местоположению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Телефонным звонкам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DA36455-C90B-0E49-BF76-7D8CC6F88AC3}"/>
              </a:ext>
            </a:extLst>
          </p:cNvPr>
          <p:cNvSpPr txBox="1"/>
          <p:nvPr/>
        </p:nvSpPr>
        <p:spPr>
          <a:xfrm>
            <a:off x="11866771" y="649132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Изображение 2" descr="00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0" t="9479" r="7080" b="10734"/>
          <a:stretch/>
        </p:blipFill>
        <p:spPr>
          <a:xfrm>
            <a:off x="6822300" y="1441114"/>
            <a:ext cx="2147995" cy="439165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DB360DD-A905-0945-B6E1-04F0DE92F933}"/>
              </a:ext>
            </a:extLst>
          </p:cNvPr>
          <p:cNvSpPr txBox="1"/>
          <p:nvPr/>
        </p:nvSpPr>
        <p:spPr>
          <a:xfrm>
            <a:off x="9855360" y="2117973"/>
            <a:ext cx="2167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Отслеживание</a:t>
            </a:r>
            <a:r>
              <a:rPr lang="ru-RU" sz="1600" b="1" dirty="0" smtClean="0">
                <a:latin typeface="Arial Narrow" panose="020B0606020202030204" pitchFamily="34" charset="0"/>
                <a:cs typeface="Arial Black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местоположения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40" y="2171933"/>
            <a:ext cx="495300" cy="4953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3998012-C558-A340-A424-F3E957830F58}"/>
              </a:ext>
            </a:extLst>
          </p:cNvPr>
          <p:cNvSpPr txBox="1"/>
          <p:nvPr/>
        </p:nvSpPr>
        <p:spPr>
          <a:xfrm>
            <a:off x="379251" y="1999774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  <a:endParaRPr lang="ru-RU" sz="4000" b="1" dirty="0">
              <a:solidFill>
                <a:srgbClr val="FF00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01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16D45729-55D7-324D-9F75-B7824C89991C}"/>
              </a:ext>
            </a:extLst>
          </p:cNvPr>
          <p:cNvSpPr/>
          <p:nvPr/>
        </p:nvSpPr>
        <p:spPr>
          <a:xfrm>
            <a:off x="9753600" y="0"/>
            <a:ext cx="2443336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337EF1-6038-1C41-9EC0-E22C64C6A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91" y="408644"/>
            <a:ext cx="7732062" cy="1325563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НАСТРОЙКИ В МОБИЛЬНОМ ПРИЛОЖЕНИИ ДЛЯ ОТСЛЕЖИВАНИЯ КОНТАКТА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D0BDEEF8-DF84-C643-B988-D5C30B0FA61D}"/>
              </a:ext>
            </a:extLst>
          </p:cNvPr>
          <p:cNvSpPr/>
          <p:nvPr/>
        </p:nvSpPr>
        <p:spPr>
          <a:xfrm>
            <a:off x="9053" y="-44825"/>
            <a:ext cx="12192000" cy="21515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32255BC-7300-2A40-BBB6-C17B8109EBDB}"/>
              </a:ext>
            </a:extLst>
          </p:cNvPr>
          <p:cNvSpPr/>
          <p:nvPr/>
        </p:nvSpPr>
        <p:spPr>
          <a:xfrm>
            <a:off x="188976" y="-44825"/>
            <a:ext cx="1373193" cy="3406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B1314E5-E94F-274A-9AD1-4808748EDEDE}"/>
              </a:ext>
            </a:extLst>
          </p:cNvPr>
          <p:cNvSpPr txBox="1"/>
          <p:nvPr/>
        </p:nvSpPr>
        <p:spPr>
          <a:xfrm>
            <a:off x="240432" y="-62393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112</a:t>
            </a:r>
            <a:r>
              <a:rPr lang="ru-RU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МО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DB360DD-A905-0945-B6E1-04F0DE92F933}"/>
              </a:ext>
            </a:extLst>
          </p:cNvPr>
          <p:cNvSpPr txBox="1"/>
          <p:nvPr/>
        </p:nvSpPr>
        <p:spPr>
          <a:xfrm>
            <a:off x="98884" y="1582269"/>
            <a:ext cx="5381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Arial Black" panose="020B0604020202020204" pitchFamily="34" charset="0"/>
                <a:cs typeface="Arial Black" panose="020B0604020202020204" pitchFamily="34" charset="0"/>
              </a:rPr>
              <a:t>Чтобы отследить местоположение контакта: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3998012-C558-A340-A424-F3E957830F58}"/>
              </a:ext>
            </a:extLst>
          </p:cNvPr>
          <p:cNvSpPr txBox="1"/>
          <p:nvPr/>
        </p:nvSpPr>
        <p:spPr>
          <a:xfrm>
            <a:off x="379257" y="1999774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  <a:endParaRPr lang="ru-RU" sz="4000" b="1" dirty="0">
              <a:solidFill>
                <a:srgbClr val="FF00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4BD1340-BA05-B145-9EB3-554F4258C2ED}"/>
              </a:ext>
            </a:extLst>
          </p:cNvPr>
          <p:cNvSpPr txBox="1"/>
          <p:nvPr/>
        </p:nvSpPr>
        <p:spPr>
          <a:xfrm>
            <a:off x="1130347" y="2000957"/>
            <a:ext cx="37416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Заполните личные данные и подтвердите регистрацию на обоих устройствах</a:t>
            </a:r>
          </a:p>
          <a:p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Введите учетные данные: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Фамилия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Имя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Год рождения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Номер телефона</a:t>
            </a:r>
          </a:p>
          <a:p>
            <a:pPr marL="285750" indent="-285750">
              <a:buFontTx/>
              <a:buChar char="-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После заполнения данных на номер телефона будет отправлено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SMS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с кодом подтверждения.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Введите код подтверждения в мобильном приложении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DA36455-C90B-0E49-BF76-7D8CC6F88AC3}"/>
              </a:ext>
            </a:extLst>
          </p:cNvPr>
          <p:cNvSpPr txBox="1"/>
          <p:nvPr/>
        </p:nvSpPr>
        <p:spPr>
          <a:xfrm>
            <a:off x="11866771" y="649132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Изображение 1" descr="00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1" t="10111" r="6808" b="10261"/>
          <a:stretch/>
        </p:blipFill>
        <p:spPr>
          <a:xfrm>
            <a:off x="6763817" y="1471842"/>
            <a:ext cx="2211729" cy="438863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DB360DD-A905-0945-B6E1-04F0DE92F933}"/>
              </a:ext>
            </a:extLst>
          </p:cNvPr>
          <p:cNvSpPr txBox="1"/>
          <p:nvPr/>
        </p:nvSpPr>
        <p:spPr>
          <a:xfrm>
            <a:off x="9855360" y="2117973"/>
            <a:ext cx="2167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Отслеживание</a:t>
            </a:r>
            <a:r>
              <a:rPr lang="ru-RU" sz="1600" b="1" dirty="0" smtClean="0">
                <a:latin typeface="Arial Narrow" panose="020B0606020202030204" pitchFamily="34" charset="0"/>
                <a:cs typeface="Arial Black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местоположения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40" y="2171933"/>
            <a:ext cx="495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3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16D45729-55D7-324D-9F75-B7824C89991C}"/>
              </a:ext>
            </a:extLst>
          </p:cNvPr>
          <p:cNvSpPr/>
          <p:nvPr/>
        </p:nvSpPr>
        <p:spPr>
          <a:xfrm>
            <a:off x="9753600" y="0"/>
            <a:ext cx="2443336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337EF1-6038-1C41-9EC0-E22C64C6A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91" y="408644"/>
            <a:ext cx="7732062" cy="1325563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НАСТРОЙКИ В МОБИЛЬНОМ ПРИЛОЖЕНИИ ДЛЯ ОТСЛЕЖИВАНИЯ КОНТАКТА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D0BDEEF8-DF84-C643-B988-D5C30B0FA61D}"/>
              </a:ext>
            </a:extLst>
          </p:cNvPr>
          <p:cNvSpPr/>
          <p:nvPr/>
        </p:nvSpPr>
        <p:spPr>
          <a:xfrm>
            <a:off x="0" y="-44825"/>
            <a:ext cx="12192000" cy="21515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32255BC-7300-2A40-BBB6-C17B8109EBDB}"/>
              </a:ext>
            </a:extLst>
          </p:cNvPr>
          <p:cNvSpPr/>
          <p:nvPr/>
        </p:nvSpPr>
        <p:spPr>
          <a:xfrm>
            <a:off x="188976" y="-44825"/>
            <a:ext cx="1373193" cy="3406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B1314E5-E94F-274A-9AD1-4808748EDEDE}"/>
              </a:ext>
            </a:extLst>
          </p:cNvPr>
          <p:cNvSpPr txBox="1"/>
          <p:nvPr/>
        </p:nvSpPr>
        <p:spPr>
          <a:xfrm>
            <a:off x="240432" y="-62393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112</a:t>
            </a:r>
            <a:r>
              <a:rPr lang="ru-RU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МО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DB360DD-A905-0945-B6E1-04F0DE92F933}"/>
              </a:ext>
            </a:extLst>
          </p:cNvPr>
          <p:cNvSpPr txBox="1"/>
          <p:nvPr/>
        </p:nvSpPr>
        <p:spPr>
          <a:xfrm>
            <a:off x="98884" y="1582269"/>
            <a:ext cx="5381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Arial Black" panose="020B0604020202020204" pitchFamily="34" charset="0"/>
                <a:cs typeface="Arial Black" panose="020B0604020202020204" pitchFamily="34" charset="0"/>
              </a:rPr>
              <a:t>Чтобы отследить местоположение контакта: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3998012-C558-A340-A424-F3E957830F58}"/>
              </a:ext>
            </a:extLst>
          </p:cNvPr>
          <p:cNvSpPr txBox="1"/>
          <p:nvPr/>
        </p:nvSpPr>
        <p:spPr>
          <a:xfrm>
            <a:off x="388308" y="1999775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  <a:endParaRPr lang="ru-RU" sz="4000" b="1" dirty="0">
              <a:solidFill>
                <a:srgbClr val="FF00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4BD1340-BA05-B145-9EB3-554F4258C2ED}"/>
              </a:ext>
            </a:extLst>
          </p:cNvPr>
          <p:cNvSpPr txBox="1"/>
          <p:nvPr/>
        </p:nvSpPr>
        <p:spPr>
          <a:xfrm>
            <a:off x="1130347" y="2000957"/>
            <a:ext cx="38553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телефоне Родителя в мобильном приложении 112 МО</a:t>
            </a:r>
          </a:p>
          <a:p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откройте настройки профиля и включите «Уведомления от 112»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откройте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настройки профиля и добавьте контакт для отслеживания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DA36455-C90B-0E49-BF76-7D8CC6F88AC3}"/>
              </a:ext>
            </a:extLst>
          </p:cNvPr>
          <p:cNvSpPr txBox="1"/>
          <p:nvPr/>
        </p:nvSpPr>
        <p:spPr>
          <a:xfrm>
            <a:off x="11866771" y="649132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88EDC21-0E21-FD47-BD4D-59DAAE4E83E8}"/>
              </a:ext>
            </a:extLst>
          </p:cNvPr>
          <p:cNvSpPr txBox="1"/>
          <p:nvPr/>
        </p:nvSpPr>
        <p:spPr>
          <a:xfrm>
            <a:off x="379344" y="4186435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  <a:endParaRPr lang="ru-RU" sz="4000" b="1" dirty="0">
              <a:solidFill>
                <a:srgbClr val="FF00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038672B-859C-5C45-B1E5-28509E088DCC}"/>
              </a:ext>
            </a:extLst>
          </p:cNvPr>
          <p:cNvSpPr txBox="1"/>
          <p:nvPr/>
        </p:nvSpPr>
        <p:spPr>
          <a:xfrm>
            <a:off x="1129631" y="4160664"/>
            <a:ext cx="37424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Добавьте одну или несколько точек мониторинга, область на карте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случае если ребенок будет входить или выходить из области, на телефон Родителя будет отправлено сообщение, всплывающее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push-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уведомление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Изображение 1" descr="00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5" t="10285" r="6851" b="10286"/>
          <a:stretch/>
        </p:blipFill>
        <p:spPr>
          <a:xfrm>
            <a:off x="6804534" y="1456683"/>
            <a:ext cx="2166555" cy="438531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DB360DD-A905-0945-B6E1-04F0DE92F933}"/>
              </a:ext>
            </a:extLst>
          </p:cNvPr>
          <p:cNvSpPr txBox="1"/>
          <p:nvPr/>
        </p:nvSpPr>
        <p:spPr>
          <a:xfrm>
            <a:off x="9855360" y="2117973"/>
            <a:ext cx="2167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Отслеживание</a:t>
            </a:r>
            <a:r>
              <a:rPr lang="ru-RU" sz="1600" b="1" dirty="0" smtClean="0">
                <a:latin typeface="Arial Narrow" panose="020B0606020202030204" pitchFamily="34" charset="0"/>
                <a:cs typeface="Arial Black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местоположения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40" y="2171933"/>
            <a:ext cx="495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1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16D45729-55D7-324D-9F75-B7824C89991C}"/>
              </a:ext>
            </a:extLst>
          </p:cNvPr>
          <p:cNvSpPr/>
          <p:nvPr/>
        </p:nvSpPr>
        <p:spPr>
          <a:xfrm>
            <a:off x="9753600" y="0"/>
            <a:ext cx="2443336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337EF1-6038-1C41-9EC0-E22C64C6A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91" y="408644"/>
            <a:ext cx="7732062" cy="1325563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НАСТРОЙКИ В МОБИЛЬНОМ ПРИЛОЖЕНИИ ДЛЯ ОТСЛЕЖИВАНИЯ КОНТАКТА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D0BDEEF8-DF84-C643-B988-D5C30B0FA61D}"/>
              </a:ext>
            </a:extLst>
          </p:cNvPr>
          <p:cNvSpPr/>
          <p:nvPr/>
        </p:nvSpPr>
        <p:spPr>
          <a:xfrm>
            <a:off x="0" y="-44825"/>
            <a:ext cx="12192000" cy="21515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32255BC-7300-2A40-BBB6-C17B8109EBDB}"/>
              </a:ext>
            </a:extLst>
          </p:cNvPr>
          <p:cNvSpPr/>
          <p:nvPr/>
        </p:nvSpPr>
        <p:spPr>
          <a:xfrm>
            <a:off x="188976" y="-44825"/>
            <a:ext cx="1373193" cy="3406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B1314E5-E94F-274A-9AD1-4808748EDEDE}"/>
              </a:ext>
            </a:extLst>
          </p:cNvPr>
          <p:cNvSpPr txBox="1"/>
          <p:nvPr/>
        </p:nvSpPr>
        <p:spPr>
          <a:xfrm>
            <a:off x="240432" y="-62393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112</a:t>
            </a:r>
            <a:r>
              <a:rPr lang="ru-RU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МО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DB360DD-A905-0945-B6E1-04F0DE92F933}"/>
              </a:ext>
            </a:extLst>
          </p:cNvPr>
          <p:cNvSpPr txBox="1"/>
          <p:nvPr/>
        </p:nvSpPr>
        <p:spPr>
          <a:xfrm>
            <a:off x="98884" y="1582269"/>
            <a:ext cx="5381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Arial Black" panose="020B0604020202020204" pitchFamily="34" charset="0"/>
                <a:cs typeface="Arial Black" panose="020B0604020202020204" pitchFamily="34" charset="0"/>
              </a:rPr>
              <a:t>Чтобы отследить местоположение контакта: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3998012-C558-A340-A424-F3E957830F58}"/>
              </a:ext>
            </a:extLst>
          </p:cNvPr>
          <p:cNvSpPr txBox="1"/>
          <p:nvPr/>
        </p:nvSpPr>
        <p:spPr>
          <a:xfrm>
            <a:off x="379261" y="1999775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  <a:endParaRPr lang="ru-RU" sz="4000" b="1" dirty="0">
              <a:solidFill>
                <a:srgbClr val="FF00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4BD1340-BA05-B145-9EB3-554F4258C2ED}"/>
              </a:ext>
            </a:extLst>
          </p:cNvPr>
          <p:cNvSpPr txBox="1"/>
          <p:nvPr/>
        </p:nvSpPr>
        <p:spPr>
          <a:xfrm>
            <a:off x="1130347" y="2000957"/>
            <a:ext cx="38553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Заполните имя и номер телефона Ребенка</a:t>
            </a:r>
          </a:p>
          <a:p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номер телефона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Ребенка для подтверждения будет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отправлено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SMS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сообщение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кодом. 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Введите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код подтверждения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добавления контакта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DA36455-C90B-0E49-BF76-7D8CC6F88AC3}"/>
              </a:ext>
            </a:extLst>
          </p:cNvPr>
          <p:cNvSpPr txBox="1"/>
          <p:nvPr/>
        </p:nvSpPr>
        <p:spPr>
          <a:xfrm>
            <a:off x="11866771" y="649132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88EDC21-0E21-FD47-BD4D-59DAAE4E83E8}"/>
              </a:ext>
            </a:extLst>
          </p:cNvPr>
          <p:cNvSpPr txBox="1"/>
          <p:nvPr/>
        </p:nvSpPr>
        <p:spPr>
          <a:xfrm>
            <a:off x="370297" y="4186435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7</a:t>
            </a:r>
            <a:endParaRPr lang="ru-RU" sz="4000" b="1" dirty="0">
              <a:solidFill>
                <a:srgbClr val="FF00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038672B-859C-5C45-B1E5-28509E088DCC}"/>
              </a:ext>
            </a:extLst>
          </p:cNvPr>
          <p:cNvSpPr txBox="1"/>
          <p:nvPr/>
        </p:nvSpPr>
        <p:spPr>
          <a:xfrm>
            <a:off x="1129631" y="4160664"/>
            <a:ext cx="37424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После добавления контакта информация о местоположении будет доступна в личном профиле Родителя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Точность определения координат от 20 до 100м в зависимости от настроек телефона и погодных условий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Изображение 1" descr="00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7" t="30615" r="7142"/>
          <a:stretch/>
        </p:blipFill>
        <p:spPr>
          <a:xfrm>
            <a:off x="6586323" y="2685234"/>
            <a:ext cx="2388411" cy="41727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DB360DD-A905-0945-B6E1-04F0DE92F933}"/>
              </a:ext>
            </a:extLst>
          </p:cNvPr>
          <p:cNvSpPr txBox="1"/>
          <p:nvPr/>
        </p:nvSpPr>
        <p:spPr>
          <a:xfrm>
            <a:off x="9855360" y="3403555"/>
            <a:ext cx="2167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Отслеживание местоположения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40" y="3466581"/>
            <a:ext cx="495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1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76FE086-CC2C-3641-BCD0-56F244BAA32C}"/>
              </a:ext>
            </a:extLst>
          </p:cNvPr>
          <p:cNvSpPr/>
          <p:nvPr/>
        </p:nvSpPr>
        <p:spPr>
          <a:xfrm>
            <a:off x="0" y="-44825"/>
            <a:ext cx="12192000" cy="21515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22AD960-8D80-0446-BA4A-5129EBD8C745}"/>
              </a:ext>
            </a:extLst>
          </p:cNvPr>
          <p:cNvSpPr/>
          <p:nvPr/>
        </p:nvSpPr>
        <p:spPr>
          <a:xfrm>
            <a:off x="1145230" y="1484224"/>
            <a:ext cx="2185828" cy="92400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B21C634B-A7A5-7E46-9EF0-50692D080F69}"/>
              </a:ext>
            </a:extLst>
          </p:cNvPr>
          <p:cNvSpPr/>
          <p:nvPr/>
        </p:nvSpPr>
        <p:spPr>
          <a:xfrm>
            <a:off x="5713281" y="1484855"/>
            <a:ext cx="5214258" cy="21858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213C68EA-579B-9643-97DF-C279A244B461}"/>
              </a:ext>
            </a:extLst>
          </p:cNvPr>
          <p:cNvSpPr/>
          <p:nvPr/>
        </p:nvSpPr>
        <p:spPr>
          <a:xfrm>
            <a:off x="1148017" y="4738608"/>
            <a:ext cx="2183041" cy="19428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E349428F-EF63-A340-853E-1FA51C751D8F}"/>
              </a:ext>
            </a:extLst>
          </p:cNvPr>
          <p:cNvSpPr/>
          <p:nvPr/>
        </p:nvSpPr>
        <p:spPr>
          <a:xfrm>
            <a:off x="5713281" y="3752761"/>
            <a:ext cx="5214258" cy="221791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xmlns="" id="{8D07B3F9-C77E-BB45-BE64-1F24840A6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91" y="408644"/>
            <a:ext cx="7732062" cy="1325563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НАСТРОЙКИ ПРИЛОЖЕНИЯ</a:t>
            </a:r>
            <a:endParaRPr lang="ru-RU" sz="2400" b="1" dirty="0">
              <a:solidFill>
                <a:srgbClr val="FF00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98FC6EC-B29C-F24A-9E5A-53B23D692F86}"/>
              </a:ext>
            </a:extLst>
          </p:cNvPr>
          <p:cNvSpPr txBox="1"/>
          <p:nvPr/>
        </p:nvSpPr>
        <p:spPr>
          <a:xfrm>
            <a:off x="5808484" y="1629305"/>
            <a:ext cx="50556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Проверьте подключение к системе спутниковой навигации (ГЛОНАСС/</a:t>
            </a: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GPS)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настройках телефона: </a:t>
            </a:r>
          </a:p>
          <a:p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iOS</a:t>
            </a:r>
            <a:endParaRPr lang="ru-R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Настройки – Конфиденциальность – Службы </a:t>
            </a:r>
            <a:r>
              <a:rPr lang="ru-RU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геолокации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endParaRPr lang="ru-RU" sz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Android</a:t>
            </a:r>
            <a:endParaRPr lang="ru-R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Настройки – Безопасность и местоположение – Местоположение - Режим</a:t>
            </a:r>
          </a:p>
          <a:p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7D1924C-CD7C-AA48-9448-F3E7C8AE8E97}"/>
              </a:ext>
            </a:extLst>
          </p:cNvPr>
          <p:cNvSpPr txBox="1"/>
          <p:nvPr/>
        </p:nvSpPr>
        <p:spPr>
          <a:xfrm>
            <a:off x="1161019" y="1633737"/>
            <a:ext cx="2142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отслеживания контакта на мобильном телефоне Ребенка: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D656300-BF52-3B48-B563-6DCA723FE49E}"/>
              </a:ext>
            </a:extLst>
          </p:cNvPr>
          <p:cNvSpPr txBox="1"/>
          <p:nvPr/>
        </p:nvSpPr>
        <p:spPr>
          <a:xfrm>
            <a:off x="1172703" y="5253084"/>
            <a:ext cx="2133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Проверьте подключение к сети Интернет при помощи мобильного оператора или сети </a:t>
            </a: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Wi-Fi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CED6A326-5D8A-864B-B1E9-2144F8D8A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570" y="3766110"/>
            <a:ext cx="2210700" cy="2203428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4C6E31B0-1A14-294B-84A4-7C424E6C6B9E}"/>
              </a:ext>
            </a:extLst>
          </p:cNvPr>
          <p:cNvSpPr/>
          <p:nvPr/>
        </p:nvSpPr>
        <p:spPr>
          <a:xfrm>
            <a:off x="188976" y="-44825"/>
            <a:ext cx="1373193" cy="3406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2E35473-2E20-C048-B044-00B80DE6DB50}"/>
              </a:ext>
            </a:extLst>
          </p:cNvPr>
          <p:cNvSpPr txBox="1"/>
          <p:nvPr/>
        </p:nvSpPr>
        <p:spPr>
          <a:xfrm>
            <a:off x="240432" y="-62393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112</a:t>
            </a:r>
            <a:r>
              <a:rPr lang="ru-RU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МО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813E756-C74B-1B44-8E7E-2A9C9472AC29}"/>
              </a:ext>
            </a:extLst>
          </p:cNvPr>
          <p:cNvSpPr txBox="1"/>
          <p:nvPr/>
        </p:nvSpPr>
        <p:spPr>
          <a:xfrm>
            <a:off x="11866771" y="649132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644" y="2192635"/>
            <a:ext cx="285750" cy="28575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98FC6EC-B29C-F24A-9E5A-53B23D692F86}"/>
              </a:ext>
            </a:extLst>
          </p:cNvPr>
          <p:cNvSpPr txBox="1"/>
          <p:nvPr/>
        </p:nvSpPr>
        <p:spPr>
          <a:xfrm>
            <a:off x="5806982" y="3845884"/>
            <a:ext cx="50556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Проверьте разрешение приложения 112 МО к </a:t>
            </a:r>
            <a:r>
              <a:rPr lang="ru-RU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Геопозиции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Местопложению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доступу мобильной сети: </a:t>
            </a:r>
          </a:p>
          <a:p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iOS</a:t>
            </a:r>
            <a:endParaRPr lang="ru-R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Настройки - </a:t>
            </a: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112 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МО;</a:t>
            </a:r>
          </a:p>
          <a:p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Android</a:t>
            </a:r>
            <a:endParaRPr lang="ru-R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Настройки – Приложения/Диспетчер приложений – 112 МО</a:t>
            </a:r>
          </a:p>
          <a:p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142" y="4409214"/>
            <a:ext cx="285750" cy="2857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768" y="2861560"/>
            <a:ext cx="247650" cy="24765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165" y="5074092"/>
            <a:ext cx="247650" cy="247650"/>
          </a:xfrm>
          <a:prstGeom prst="rect">
            <a:avLst/>
          </a:prstGeom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213C68EA-579B-9643-97DF-C279A244B461}"/>
              </a:ext>
            </a:extLst>
          </p:cNvPr>
          <p:cNvSpPr/>
          <p:nvPr/>
        </p:nvSpPr>
        <p:spPr>
          <a:xfrm>
            <a:off x="3407570" y="6055911"/>
            <a:ext cx="7519969" cy="6255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8D656300-BF52-3B48-B563-6DCA723FE49E}"/>
              </a:ext>
            </a:extLst>
          </p:cNvPr>
          <p:cNvSpPr txBox="1"/>
          <p:nvPr/>
        </p:nvSpPr>
        <p:spPr>
          <a:xfrm>
            <a:off x="3407571" y="6136919"/>
            <a:ext cx="745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Название пунктов меню может отличаться в зависимости от версии операционной системы телефона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Объект 5">
            <a:extLst>
              <a:ext uri="{FF2B5EF4-FFF2-40B4-BE49-F238E27FC236}">
                <a16:creationId xmlns:a16="http://schemas.microsoft.com/office/drawing/2014/main" xmlns="" id="{4FE28751-F2B4-314F-98CB-5A611BE241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17686" r="14884"/>
          <a:stretch/>
        </p:blipFill>
        <p:spPr>
          <a:xfrm>
            <a:off x="3404103" y="1483142"/>
            <a:ext cx="2209046" cy="2184027"/>
          </a:xfrm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3" t="1151" r="30959" b="1098"/>
          <a:stretch/>
        </p:blipFill>
        <p:spPr>
          <a:xfrm>
            <a:off x="1149790" y="2489703"/>
            <a:ext cx="2181886" cy="215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0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0189AC0-0901-9D45-9EA8-7E73C4E348C1}"/>
              </a:ext>
            </a:extLst>
          </p:cNvPr>
          <p:cNvSpPr/>
          <p:nvPr/>
        </p:nvSpPr>
        <p:spPr>
          <a:xfrm>
            <a:off x="0" y="-44825"/>
            <a:ext cx="12192000" cy="21515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7AC0C8BD-EAF3-9C40-8027-C5522EF7F763}"/>
              </a:ext>
            </a:extLst>
          </p:cNvPr>
          <p:cNvSpPr/>
          <p:nvPr/>
        </p:nvSpPr>
        <p:spPr>
          <a:xfrm>
            <a:off x="188976" y="-44825"/>
            <a:ext cx="1373193" cy="3406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3E33976-E950-E748-B8B1-B69B85C8A2A3}"/>
              </a:ext>
            </a:extLst>
          </p:cNvPr>
          <p:cNvSpPr txBox="1"/>
          <p:nvPr/>
        </p:nvSpPr>
        <p:spPr>
          <a:xfrm>
            <a:off x="240432" y="-62393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112</a:t>
            </a:r>
            <a:r>
              <a:rPr lang="ru-RU" sz="2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МО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F7CE84F-C25E-2D43-B478-FF8F904493F0}"/>
              </a:ext>
            </a:extLst>
          </p:cNvPr>
          <p:cNvSpPr txBox="1"/>
          <p:nvPr/>
        </p:nvSpPr>
        <p:spPr>
          <a:xfrm>
            <a:off x="379259" y="2920673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  <a:endParaRPr lang="ru-RU" sz="4000" b="1" dirty="0">
              <a:solidFill>
                <a:srgbClr val="FF00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F3E9AA6-CBF1-8B4F-AFDB-B98F285BB56B}"/>
              </a:ext>
            </a:extLst>
          </p:cNvPr>
          <p:cNvSpPr txBox="1"/>
          <p:nvPr/>
        </p:nvSpPr>
        <p:spPr>
          <a:xfrm>
            <a:off x="370295" y="4618450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  <a:endParaRPr lang="ru-RU" sz="4000" b="1" dirty="0">
              <a:solidFill>
                <a:srgbClr val="FF00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FFBF434-058D-A74D-9E4A-658F30B82B9D}"/>
              </a:ext>
            </a:extLst>
          </p:cNvPr>
          <p:cNvSpPr txBox="1"/>
          <p:nvPr/>
        </p:nvSpPr>
        <p:spPr>
          <a:xfrm>
            <a:off x="1130351" y="2921855"/>
            <a:ext cx="42655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Проверьте связанные контакты тех, кто отслеживаем Ваше местоположение;</a:t>
            </a:r>
          </a:p>
          <a:p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Если местоположение никто не отслеживает, попросите добавить Вас в связанные контакты.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ADCBD5C-227E-894D-BBF4-4EFC2BC74AB9}"/>
              </a:ext>
            </a:extLst>
          </p:cNvPr>
          <p:cNvSpPr txBox="1"/>
          <p:nvPr/>
        </p:nvSpPr>
        <p:spPr>
          <a:xfrm>
            <a:off x="1129635" y="4619823"/>
            <a:ext cx="42662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Нажмите кнопку 112 и выберите «Я здесь, у меня все в порядке».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связанный контакт будут отправлены Ваши координаты и специальное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push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-уведомление.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6872920-6CDF-3442-AC2D-F6BC9BF3066C}"/>
              </a:ext>
            </a:extLst>
          </p:cNvPr>
          <p:cNvSpPr txBox="1"/>
          <p:nvPr/>
        </p:nvSpPr>
        <p:spPr>
          <a:xfrm>
            <a:off x="11866771" y="649132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EDC2A099-AAFF-F94B-95AF-B3FB7BBED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91" y="408644"/>
            <a:ext cx="7732062" cy="1325563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Я ЗДЕСЬ, У МЕНЯ ВСЕ В ПОРЯДКЕ</a:t>
            </a:r>
            <a:endParaRPr lang="ru-RU" sz="2400" b="1" dirty="0">
              <a:solidFill>
                <a:srgbClr val="FF00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DB360DD-A905-0945-B6E1-04F0DE92F933}"/>
              </a:ext>
            </a:extLst>
          </p:cNvPr>
          <p:cNvSpPr txBox="1"/>
          <p:nvPr/>
        </p:nvSpPr>
        <p:spPr>
          <a:xfrm>
            <a:off x="98884" y="1582269"/>
            <a:ext cx="11767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Black" panose="020B0A04020102020204" pitchFamily="34" charset="0"/>
                <a:cs typeface="Arial" panose="020B0604020202020204" pitchFamily="34" charset="0"/>
              </a:rPr>
              <a:t>В случаях, когда Родителю важно знать местоположение Ребенка. Ребенок может в любой момент отправить свои координаты. На связанный телефон будет отправлена информация о его местоположении и специальное </a:t>
            </a:r>
            <a:r>
              <a:rPr lang="en-US" sz="1600" dirty="0" smtClean="0">
                <a:latin typeface="Arial Black" panose="020B0A04020102020204" pitchFamily="34" charset="0"/>
                <a:cs typeface="Arial" panose="020B0604020202020204" pitchFamily="34" charset="0"/>
              </a:rPr>
              <a:t>push</a:t>
            </a:r>
            <a:r>
              <a:rPr lang="ru-RU" sz="1600" dirty="0" smtClean="0">
                <a:latin typeface="Arial Black" panose="020B0A04020102020204" pitchFamily="34" charset="0"/>
                <a:cs typeface="Arial" panose="020B0604020202020204" pitchFamily="34" charset="0"/>
              </a:rPr>
              <a:t>-уведомление.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DB360DD-A905-0945-B6E1-04F0DE92F933}"/>
              </a:ext>
            </a:extLst>
          </p:cNvPr>
          <p:cNvSpPr txBox="1"/>
          <p:nvPr/>
        </p:nvSpPr>
        <p:spPr>
          <a:xfrm>
            <a:off x="243734" y="2469498"/>
            <a:ext cx="4020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Arial Black" panose="020B0604020202020204" pitchFamily="34" charset="0"/>
                <a:cs typeface="Arial Black" panose="020B0604020202020204" pitchFamily="34" charset="0"/>
              </a:rPr>
              <a:t>	Для отправки координат:</a:t>
            </a:r>
            <a:endParaRPr lang="ru-RU" sz="16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9" name="Изображение 1" descr="01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1" t="31561" r="37873"/>
          <a:stretch/>
        </p:blipFill>
        <p:spPr>
          <a:xfrm>
            <a:off x="6707238" y="3438816"/>
            <a:ext cx="1962018" cy="3421839"/>
          </a:xfrm>
          <a:prstGeom prst="rect">
            <a:avLst/>
          </a:prstGeom>
        </p:spPr>
      </p:pic>
      <p:pic>
        <p:nvPicPr>
          <p:cNvPr id="20" name="Изображение 1" descr="01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1" t="31089" r="37873"/>
          <a:stretch/>
        </p:blipFill>
        <p:spPr>
          <a:xfrm>
            <a:off x="9057848" y="3417302"/>
            <a:ext cx="1960807" cy="344335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23346" y="3831268"/>
            <a:ext cx="495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1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</TotalTime>
  <Words>1124</Words>
  <Application>Microsoft Office PowerPoint</Application>
  <PresentationFormat>Широкоэкранный</PresentationFormat>
  <Paragraphs>250</Paragraphs>
  <Slides>22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Arial Black</vt:lpstr>
      <vt:lpstr>Arial Narrow</vt:lpstr>
      <vt:lpstr>Calibri</vt:lpstr>
      <vt:lpstr>Calibri Light</vt:lpstr>
      <vt:lpstr>Тема Office</vt:lpstr>
      <vt:lpstr>Презентация PowerPoint</vt:lpstr>
      <vt:lpstr>Презентация PowerPoint</vt:lpstr>
      <vt:lpstr>ЦЕЛЕВАЯ АУДИТОРИЯ</vt:lpstr>
      <vt:lpstr>НАСТРОЙКИ В МОБИЛЬНОМ ПРИЛОЖЕНИИ ДЛЯ ОТСЛЕЖИВАНИЯ КОНТАКТА</vt:lpstr>
      <vt:lpstr>НАСТРОЙКИ В МОБИЛЬНОМ ПРИЛОЖЕНИИ ДЛЯ ОТСЛЕЖИВАНИЯ КОНТАКТА</vt:lpstr>
      <vt:lpstr>НАСТРОЙКИ В МОБИЛЬНОМ ПРИЛОЖЕНИИ ДЛЯ ОТСЛЕЖИВАНИЯ КОНТАКТА</vt:lpstr>
      <vt:lpstr>НАСТРОЙКИ В МОБИЛЬНОМ ПРИЛОЖЕНИИ ДЛЯ ОТСЛЕЖИВАНИЯ КОНТАКТА</vt:lpstr>
      <vt:lpstr>НАСТРОЙКИ ПРИЛОЖЕНИЯ</vt:lpstr>
      <vt:lpstr>Я ЗДЕСЬ, У МЕНЯ ВСЕ В ПОРЯДКЕ</vt:lpstr>
      <vt:lpstr>ЗАПОЛЕНИЕ ПРОФИЛЯ</vt:lpstr>
      <vt:lpstr>ВЫЗОВ 112</vt:lpstr>
      <vt:lpstr>ВЫЗОВ 112</vt:lpstr>
      <vt:lpstr>Презентация PowerPoint</vt:lpstr>
      <vt:lpstr>ИНФОРМАЦИЯ О ПРОИСШЕСТВИИ</vt:lpstr>
      <vt:lpstr>ДОБАВИТЬ ПРОИСШЕСТВИЕ</vt:lpstr>
      <vt:lpstr>ПОИСК БЛИЖАЙШИХ УЧРЕЖДЕНИЙ</vt:lpstr>
      <vt:lpstr>ПОИСК БЛИЖАЙШИХ УЧРЕЖДЕНИЙ</vt:lpstr>
      <vt:lpstr>ПОИСК БЛИЖАЙШИХ УЧРЕЖДЕНИЙ</vt:lpstr>
      <vt:lpstr>ОТСЛЕЖИВАНИЕ СКОРОЙ МЕДИЦИНСКОЙ ПОМОЩИ</vt:lpstr>
      <vt:lpstr>ЛЕНТА НОВОСТЕЙ</vt:lpstr>
      <vt:lpstr>ДОПОЛНИТЕЛЬНАЯ ИНФОРМАЦИЯ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Евгения Хохлова</cp:lastModifiedBy>
  <cp:revision>72</cp:revision>
  <dcterms:created xsi:type="dcterms:W3CDTF">2019-07-01T12:47:02Z</dcterms:created>
  <dcterms:modified xsi:type="dcterms:W3CDTF">2019-07-29T09:40:28Z</dcterms:modified>
</cp:coreProperties>
</file>